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Corbel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orbel-bold.fntdata"/><Relationship Id="rId11" Type="http://schemas.openxmlformats.org/officeDocument/2006/relationships/slide" Target="slides/slide7.xml"/><Relationship Id="rId22" Type="http://schemas.openxmlformats.org/officeDocument/2006/relationships/font" Target="fonts/Corbel-boldItalic.fntdata"/><Relationship Id="rId10" Type="http://schemas.openxmlformats.org/officeDocument/2006/relationships/slide" Target="slides/slide6.xml"/><Relationship Id="rId21" Type="http://schemas.openxmlformats.org/officeDocument/2006/relationships/font" Target="fonts/Corbel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Corbel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3bf24c1d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3bf24c1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4c0378f00_7_3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4c0378f00_7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3bf24c1d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63bf24c1d4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3bf24c1d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3bf24c1d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4e315554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4e31555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3bf24c1d4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3bf24c1d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761999"/>
            <a:ext cx="9141600" cy="533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0263" y="761999"/>
            <a:ext cx="2925300" cy="5334000"/>
          </a:xfrm>
          <a:prstGeom prst="rect">
            <a:avLst/>
          </a:prstGeom>
          <a:solidFill>
            <a:srgbClr val="C8C8C8">
              <a:alpha val="4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1069848" y="1298448"/>
            <a:ext cx="7315200" cy="3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  <a:defRPr sz="59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D7F0F6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4966518" y="-233142"/>
            <a:ext cx="512070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-685800" y="2057400"/>
            <a:ext cx="49530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4965162" y="-228570"/>
            <a:ext cx="5120700" cy="7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867912" y="1023586"/>
            <a:ext cx="34746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595959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3867912" y="1930936"/>
            <a:ext cx="34746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7818463" y="1023586"/>
            <a:ext cx="34746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rgbClr val="595959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7818463" y="1930936"/>
            <a:ext cx="3474600" cy="4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3867912" y="1298448"/>
            <a:ext cx="7315200" cy="32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900"/>
              <a:buFont typeface="Corbel"/>
              <a:buNone/>
              <a:defRPr b="0" sz="5900">
                <a:solidFill>
                  <a:srgbClr val="59595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3886200" y="4672584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595959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3867912" y="868680"/>
            <a:ext cx="34746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7818120" y="868680"/>
            <a:ext cx="34746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b="0"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67912" y="868680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302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3pPr>
            <a:lvl4pPr indent="-3175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256032" y="3494176"/>
            <a:ext cx="2834700" cy="23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orbel"/>
              <a:buNone/>
              <a:defRPr b="0"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570644" y="767419"/>
            <a:ext cx="8115300" cy="5331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256032" y="3493008"/>
            <a:ext cx="2834700" cy="23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499101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758952"/>
            <a:ext cx="3443700" cy="533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  <a:defRPr b="0" i="0" sz="36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11815864" y="758952"/>
            <a:ext cx="384000" cy="5331000"/>
          </a:xfrm>
          <a:prstGeom prst="rect">
            <a:avLst/>
          </a:prstGeom>
          <a:solidFill>
            <a:srgbClr val="C8C8C8">
              <a:alpha val="498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3869268" y="8641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0" type="dt"/>
          </p:nvPr>
        </p:nvSpPr>
        <p:spPr>
          <a:xfrm>
            <a:off x="262465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1" type="ftr"/>
          </p:nvPr>
        </p:nvSpPr>
        <p:spPr>
          <a:xfrm>
            <a:off x="3869268" y="6356350"/>
            <a:ext cx="5911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0634135" y="6356350"/>
            <a:ext cx="153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1200" u="none" cap="none" strike="noStrik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Relationship Id="rId5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tscallon@ahml.info" TargetMode="External"/><Relationship Id="rId4" Type="http://schemas.openxmlformats.org/officeDocument/2006/relationships/hyperlink" Target="mailto:ccutler@skokielibrary.info" TargetMode="External"/><Relationship Id="rId5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1069848" y="1298448"/>
            <a:ext cx="7315200" cy="3255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Good Problems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to Have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89" name="Google Shape;89;p13"/>
          <p:cNvSpPr txBox="1"/>
          <p:nvPr>
            <p:ph idx="1" type="subTitle"/>
          </p:nvPr>
        </p:nvSpPr>
        <p:spPr>
          <a:xfrm>
            <a:off x="1100025" y="4207627"/>
            <a:ext cx="7315200" cy="13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rgbClr val="000000"/>
                </a:solidFill>
              </a:rPr>
              <a:t>...</a:t>
            </a:r>
            <a:r>
              <a:rPr lang="en-US" sz="3600">
                <a:solidFill>
                  <a:srgbClr val="000000"/>
                </a:solidFill>
              </a:rPr>
              <a:t>and how we worked through them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Looking Through an Equity Lens</a:t>
            </a:r>
            <a:endParaRPr/>
          </a:p>
        </p:txBody>
      </p:sp>
      <p:sp>
        <p:nvSpPr>
          <p:cNvPr id="149" name="Google Shape;149;p22"/>
          <p:cNvSpPr txBox="1"/>
          <p:nvPr>
            <p:ph idx="1" type="body"/>
          </p:nvPr>
        </p:nvSpPr>
        <p:spPr>
          <a:xfrm>
            <a:off x="3867912" y="868680"/>
            <a:ext cx="7315200" cy="5120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>
            <p:ph idx="2" type="body"/>
          </p:nvPr>
        </p:nvSpPr>
        <p:spPr>
          <a:xfrm>
            <a:off x="256032" y="3494176"/>
            <a:ext cx="2834700" cy="232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052" y="1737299"/>
            <a:ext cx="9095944" cy="51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type="title"/>
          </p:nvPr>
        </p:nvSpPr>
        <p:spPr>
          <a:xfrm>
            <a:off x="199394" y="-1710725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r>
              <a:rPr b="1" lang="en-US" sz="4800"/>
              <a:t>Being Proactive</a:t>
            </a:r>
            <a:endParaRPr b="1" sz="4800"/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867912" y="1023586"/>
            <a:ext cx="3474720" cy="8077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 txBox="1"/>
          <p:nvPr>
            <p:ph idx="3" type="body"/>
          </p:nvPr>
        </p:nvSpPr>
        <p:spPr>
          <a:xfrm>
            <a:off x="7818463" y="1023586"/>
            <a:ext cx="3474720" cy="8131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</a:pPr>
            <a:r>
              <a:t/>
            </a:r>
            <a:endParaRPr sz="1850"/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0" y="0"/>
            <a:ext cx="4572002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475" y="2349625"/>
            <a:ext cx="6762523" cy="450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167" y="0"/>
            <a:ext cx="3132834" cy="234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b="1" lang="en-US"/>
              <a:t>Pop-ups</a:t>
            </a: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endParaRPr b="1"/>
          </a:p>
        </p:txBody>
      </p:sp>
      <p:pic>
        <p:nvPicPr>
          <p:cNvPr descr="G:\Bookmobile\Photos\Stonebridge Summer Pop Up 4 2019.JPG" id="167" name="Google Shape;16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4538" y="1194348"/>
            <a:ext cx="5943600" cy="4459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Right Staff</a:t>
            </a:r>
            <a:endParaRPr/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3867912" y="1023586"/>
            <a:ext cx="3474600" cy="807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 txBox="1"/>
          <p:nvPr>
            <p:ph idx="2" type="body"/>
          </p:nvPr>
        </p:nvSpPr>
        <p:spPr>
          <a:xfrm>
            <a:off x="3867912" y="1930936"/>
            <a:ext cx="3474600" cy="402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5"/>
          <p:cNvSpPr txBox="1"/>
          <p:nvPr>
            <p:ph idx="3" type="body"/>
          </p:nvPr>
        </p:nvSpPr>
        <p:spPr>
          <a:xfrm>
            <a:off x="7818463" y="1023586"/>
            <a:ext cx="3474600" cy="813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5"/>
          <p:cNvSpPr txBox="1"/>
          <p:nvPr>
            <p:ph idx="4" type="body"/>
          </p:nvPr>
        </p:nvSpPr>
        <p:spPr>
          <a:xfrm>
            <a:off x="7818463" y="1930936"/>
            <a:ext cx="3474600" cy="402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700" y="2449800"/>
            <a:ext cx="6612301" cy="440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1300" y="686013"/>
            <a:ext cx="3474598" cy="617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7725" y="0"/>
            <a:ext cx="5234276" cy="348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0" y="1123825"/>
            <a:ext cx="36714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>
                <a:solidFill>
                  <a:srgbClr val="FFFFFF"/>
                </a:solidFill>
              </a:rPr>
              <a:t>Thanks!</a:t>
            </a: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br>
              <a:rPr lang="en-US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Teri Scallon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 u="sng">
                <a:solidFill>
                  <a:srgbClr val="FFFFFF"/>
                </a:solidFill>
                <a:hlinkClick r:id="rId3"/>
              </a:rPr>
              <a:t>tscallon@ahml.info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 sz="2400"/>
              <a:t>Carl Cutler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lang="en-US" sz="2400" u="sng">
                <a:solidFill>
                  <a:srgbClr val="FFFFFF"/>
                </a:solidFill>
                <a:hlinkClick r:id="rId4"/>
              </a:rPr>
              <a:t>ccutler@skokielibrary.info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t/>
            </a:r>
            <a:endParaRPr sz="2400"/>
          </a:p>
        </p:txBody>
      </p:sp>
      <p:pic>
        <p:nvPicPr>
          <p:cNvPr descr="G:\Bookmobile\Photos\Teri The Night Bookmobile 1.JPG" id="185" name="Google Shape;185;p26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0480" y="768096"/>
            <a:ext cx="6595800" cy="45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ctrTitle"/>
          </p:nvPr>
        </p:nvSpPr>
        <p:spPr>
          <a:xfrm>
            <a:off x="4681728" y="1776984"/>
            <a:ext cx="682752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Corbel"/>
              <a:buNone/>
            </a:pPr>
            <a:r>
              <a:t/>
            </a:r>
            <a:endParaRPr/>
          </a:p>
        </p:txBody>
      </p:sp>
      <p:sp>
        <p:nvSpPr>
          <p:cNvPr id="95" name="Google Shape;95;p14"/>
          <p:cNvSpPr txBox="1"/>
          <p:nvPr>
            <p:ph idx="1" type="subTitle"/>
          </p:nvPr>
        </p:nvSpPr>
        <p:spPr>
          <a:xfrm>
            <a:off x="82300" y="1408175"/>
            <a:ext cx="4094400" cy="8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Arlington Heights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rPr b="1"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Memorial Library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Bookmobile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Services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\\sigwalt\shared\Communications\ReadersAdvisoryPhotos\2019 ISG RA Social Media Projects\2019 Photos\Bookmobile at Farmer's Market August 17 2019\IMG_0113.JPG"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1728" y="1408176"/>
            <a:ext cx="682752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br>
              <a:rPr b="1" lang="en-US"/>
            </a:br>
            <a:r>
              <a:rPr b="1" lang="en-US"/>
              <a:t>Over 100 Customers 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b="1" lang="en-US"/>
              <a:t>an Hour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7526" y="12149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0" y="773200"/>
            <a:ext cx="33930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orbel"/>
              <a:buNone/>
            </a:pPr>
            <a:r>
              <a:rPr b="1" lang="en-US"/>
              <a:t>Volunteers</a:t>
            </a:r>
            <a:br>
              <a:rPr b="1" lang="en-US"/>
            </a:br>
            <a:br>
              <a:rPr b="1" lang="en-US"/>
            </a:br>
            <a:br>
              <a:rPr b="1" lang="en-US"/>
            </a:br>
            <a:br>
              <a:rPr b="1" lang="en-US"/>
            </a:br>
            <a:endParaRPr b="1"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2700" y="3114450"/>
            <a:ext cx="4732426" cy="35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5275" y="152400"/>
            <a:ext cx="4849325" cy="36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14899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500" y="1658075"/>
            <a:ext cx="6819900" cy="47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5537975" y="480175"/>
            <a:ext cx="3857100" cy="79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Bags</a:t>
            </a:r>
            <a:endParaRPr b="1" sz="360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252919" y="1123837"/>
            <a:ext cx="2947500" cy="460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br>
              <a:rPr b="1" lang="en-US" sz="2400"/>
            </a:br>
            <a:br>
              <a:rPr b="1" lang="en-US" sz="2400"/>
            </a:br>
            <a:br>
              <a:rPr b="1" lang="en-US" sz="2400"/>
            </a:br>
            <a:endParaRPr b="1" sz="24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rPr b="1" lang="en-US"/>
              <a:t>Van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rbel"/>
              <a:buNone/>
            </a:pPr>
            <a:r>
              <a:t/>
            </a:r>
            <a:endParaRPr b="1"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1" y="152400"/>
            <a:ext cx="8686797" cy="6515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ctrTitle"/>
          </p:nvPr>
        </p:nvSpPr>
        <p:spPr>
          <a:xfrm>
            <a:off x="1069848" y="1298448"/>
            <a:ext cx="7315200" cy="3255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Our Problem-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</a:rPr>
              <a:t>A very busy Bookmobile stop</a:t>
            </a:r>
            <a:endParaRPr sz="4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0000"/>
              </a:solidFill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Revised schedule</a:t>
            </a:r>
            <a:endParaRPr sz="3600">
              <a:solidFill>
                <a:srgbClr val="000000"/>
              </a:solidFill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Volunteers</a:t>
            </a:r>
            <a:endParaRPr sz="3600">
              <a:solidFill>
                <a:srgbClr val="000000"/>
              </a:solidFill>
            </a:endParaRPr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</a:pPr>
            <a:r>
              <a:rPr lang="en-US" sz="3600">
                <a:solidFill>
                  <a:srgbClr val="000000"/>
                </a:solidFill>
              </a:rPr>
              <a:t>Van</a:t>
            </a:r>
            <a:endParaRPr sz="3600">
              <a:solidFill>
                <a:srgbClr val="000000"/>
              </a:solidFill>
            </a:endParaRPr>
          </a:p>
        </p:txBody>
      </p:sp>
      <p:sp>
        <p:nvSpPr>
          <p:cNvPr id="128" name="Google Shape;128;p19"/>
          <p:cNvSpPr txBox="1"/>
          <p:nvPr>
            <p:ph idx="1" type="subTitle"/>
          </p:nvPr>
        </p:nvSpPr>
        <p:spPr>
          <a:xfrm>
            <a:off x="1100015" y="4670246"/>
            <a:ext cx="7315200" cy="91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5818E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/>
        </p:nvSpPr>
        <p:spPr>
          <a:xfrm>
            <a:off x="297350" y="201100"/>
            <a:ext cx="43107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Skokie Public            </a:t>
            </a:r>
            <a:endParaRPr sz="4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Bookmobile</a:t>
            </a:r>
            <a:endParaRPr b="1" i="1" sz="4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875" y="1880075"/>
            <a:ext cx="7053125" cy="497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1067925" y="842625"/>
            <a:ext cx="23931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Library</a:t>
            </a:r>
            <a:endParaRPr sz="4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type="title"/>
          </p:nvPr>
        </p:nvSpPr>
        <p:spPr>
          <a:xfrm>
            <a:off x="256032" y="1143000"/>
            <a:ext cx="2834700" cy="2377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Too Many New Stop Requests/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Possibilities</a:t>
            </a:r>
            <a:endParaRPr/>
          </a:p>
        </p:txBody>
      </p:sp>
      <p:sp>
        <p:nvSpPr>
          <p:cNvPr id="141" name="Google Shape;141;p21"/>
          <p:cNvSpPr/>
          <p:nvPr>
            <p:ph idx="2" type="pic"/>
          </p:nvPr>
        </p:nvSpPr>
        <p:spPr>
          <a:xfrm>
            <a:off x="3570644" y="767419"/>
            <a:ext cx="8115300" cy="533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256032" y="3493008"/>
            <a:ext cx="2834700" cy="232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925" y="1329300"/>
            <a:ext cx="8941078" cy="552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