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349" r:id="rId3"/>
    <p:sldId id="332" r:id="rId4"/>
    <p:sldId id="344" r:id="rId5"/>
    <p:sldId id="266" r:id="rId6"/>
    <p:sldId id="267" r:id="rId7"/>
    <p:sldId id="335" r:id="rId8"/>
    <p:sldId id="34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EE"/>
    <a:srgbClr val="BF3437"/>
    <a:srgbClr val="768084"/>
    <a:srgbClr val="6AA6B5"/>
    <a:srgbClr val="44A6B6"/>
    <a:srgbClr val="267E97"/>
    <a:srgbClr val="2A8F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45"/>
    <p:restoredTop sz="94599"/>
  </p:normalViewPr>
  <p:slideViewPr>
    <p:cSldViewPr snapToGrid="0" snapToObjects="1">
      <p:cViewPr varScale="1">
        <p:scale>
          <a:sx n="72" d="100"/>
          <a:sy n="72" d="100"/>
        </p:scale>
        <p:origin x="87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AD3306-995D-BF46-9AD5-BAF953EE37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4BF485-6852-6B48-B003-08A0D1ABE8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EF09BD-D394-0E4E-B796-1770A71E21C8}" type="datetimeFigureOut">
              <a:rPr lang="en-US" smtClean="0"/>
              <a:t>10/17/2018</a:t>
            </a:fld>
            <a:endParaRPr lang="en-US"/>
          </a:p>
        </p:txBody>
      </p:sp>
      <p:sp>
        <p:nvSpPr>
          <p:cNvPr id="4" name="Footer Placeholder 3">
            <a:extLst>
              <a:ext uri="{FF2B5EF4-FFF2-40B4-BE49-F238E27FC236}">
                <a16:creationId xmlns:a16="http://schemas.microsoft.com/office/drawing/2014/main" id="{5AD94364-3C80-114F-B9B9-F5C609A93D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6A4339-3E8C-7042-BF0D-90B2D5A076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0E98F4-29CD-A04D-9CB1-F1CD29A351F1}" type="slidenum">
              <a:rPr lang="en-US" smtClean="0"/>
              <a:t>‹#›</a:t>
            </a:fld>
            <a:endParaRPr lang="en-US"/>
          </a:p>
        </p:txBody>
      </p:sp>
    </p:spTree>
    <p:extLst>
      <p:ext uri="{BB962C8B-B14F-4D97-AF65-F5344CB8AC3E}">
        <p14:creationId xmlns:p14="http://schemas.microsoft.com/office/powerpoint/2010/main" val="4291706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C1177-D8E3-844D-A7D7-E4CEEAE4A997}" type="datetimeFigureOut">
              <a:rPr lang="en-US" smtClean="0"/>
              <a:t>10/17/2018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8AF6F-480D-AC47-9E98-A70AF8D434BB}" type="slidenum">
              <a:rPr lang="en-US" smtClean="0"/>
              <a:t>‹#›</a:t>
            </a:fld>
            <a:endParaRPr lang="en-US"/>
          </a:p>
        </p:txBody>
      </p:sp>
    </p:spTree>
    <p:extLst>
      <p:ext uri="{BB962C8B-B14F-4D97-AF65-F5344CB8AC3E}">
        <p14:creationId xmlns:p14="http://schemas.microsoft.com/office/powerpoint/2010/main" val="2945255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4FFF-15F5-2744-AB3E-C69C40D3A6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074F05-4665-BE44-A242-EC45C990A3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F57EF1-0D81-AF43-A106-D599B528084F}"/>
              </a:ext>
            </a:extLst>
          </p:cNvPr>
          <p:cNvSpPr>
            <a:spLocks noGrp="1"/>
          </p:cNvSpPr>
          <p:nvPr>
            <p:ph type="dt" sz="half" idx="10"/>
          </p:nvPr>
        </p:nvSpPr>
        <p:spPr/>
        <p:txBody>
          <a:bodyPr/>
          <a:lstStyle/>
          <a:p>
            <a:fld id="{96F822D7-BAEB-7349-B28E-EE4ADBE3C7FF}" type="datetimeFigureOut">
              <a:rPr lang="en-US" smtClean="0"/>
              <a:t>10/17/2018</a:t>
            </a:fld>
            <a:endParaRPr lang="en-US"/>
          </a:p>
        </p:txBody>
      </p:sp>
      <p:sp>
        <p:nvSpPr>
          <p:cNvPr id="5" name="Footer Placeholder 4">
            <a:extLst>
              <a:ext uri="{FF2B5EF4-FFF2-40B4-BE49-F238E27FC236}">
                <a16:creationId xmlns:a16="http://schemas.microsoft.com/office/drawing/2014/main" id="{6C425B7B-E3ED-EE47-9264-BDB88F600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8C2F7-7E1C-484E-AFF8-BD4C888256B7}"/>
              </a:ext>
            </a:extLst>
          </p:cNvPr>
          <p:cNvSpPr>
            <a:spLocks noGrp="1"/>
          </p:cNvSpPr>
          <p:nvPr>
            <p:ph type="sldNum" sz="quarter" idx="12"/>
          </p:nvPr>
        </p:nvSpPr>
        <p:spPr/>
        <p:txBody>
          <a:bodyPr/>
          <a:lstStyle/>
          <a:p>
            <a:fld id="{E3AADEB8-793C-6B41-B7CA-E1642C14DFA0}" type="slidenum">
              <a:rPr lang="en-US" smtClean="0"/>
              <a:t>‹#›</a:t>
            </a:fld>
            <a:endParaRPr lang="en-US"/>
          </a:p>
        </p:txBody>
      </p:sp>
    </p:spTree>
    <p:extLst>
      <p:ext uri="{BB962C8B-B14F-4D97-AF65-F5344CB8AC3E}">
        <p14:creationId xmlns:p14="http://schemas.microsoft.com/office/powerpoint/2010/main" val="2929764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D090B-8C4F-B54C-825D-B7F328043E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48DCEA-BE7E-4245-ABEC-BD2003489F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C8748-8FC5-FC45-8D9F-080EEC78A105}"/>
              </a:ext>
            </a:extLst>
          </p:cNvPr>
          <p:cNvSpPr>
            <a:spLocks noGrp="1"/>
          </p:cNvSpPr>
          <p:nvPr>
            <p:ph type="dt" sz="half" idx="10"/>
          </p:nvPr>
        </p:nvSpPr>
        <p:spPr/>
        <p:txBody>
          <a:bodyPr/>
          <a:lstStyle/>
          <a:p>
            <a:fld id="{96F822D7-BAEB-7349-B28E-EE4ADBE3C7FF}" type="datetimeFigureOut">
              <a:rPr lang="en-US" smtClean="0"/>
              <a:t>10/17/2018</a:t>
            </a:fld>
            <a:endParaRPr lang="en-US"/>
          </a:p>
        </p:txBody>
      </p:sp>
      <p:sp>
        <p:nvSpPr>
          <p:cNvPr id="5" name="Footer Placeholder 4">
            <a:extLst>
              <a:ext uri="{FF2B5EF4-FFF2-40B4-BE49-F238E27FC236}">
                <a16:creationId xmlns:a16="http://schemas.microsoft.com/office/drawing/2014/main" id="{13AB19E9-5923-094A-90E2-2DA459312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D7E25-8FBD-3548-8399-06D6B1839DA1}"/>
              </a:ext>
            </a:extLst>
          </p:cNvPr>
          <p:cNvSpPr>
            <a:spLocks noGrp="1"/>
          </p:cNvSpPr>
          <p:nvPr>
            <p:ph type="sldNum" sz="quarter" idx="12"/>
          </p:nvPr>
        </p:nvSpPr>
        <p:spPr/>
        <p:txBody>
          <a:bodyPr/>
          <a:lstStyle/>
          <a:p>
            <a:fld id="{E3AADEB8-793C-6B41-B7CA-E1642C14DFA0}" type="slidenum">
              <a:rPr lang="en-US" smtClean="0"/>
              <a:t>‹#›</a:t>
            </a:fld>
            <a:endParaRPr lang="en-US"/>
          </a:p>
        </p:txBody>
      </p:sp>
    </p:spTree>
    <p:extLst>
      <p:ext uri="{BB962C8B-B14F-4D97-AF65-F5344CB8AC3E}">
        <p14:creationId xmlns:p14="http://schemas.microsoft.com/office/powerpoint/2010/main" val="115220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F0BDCA-843E-7048-A9DD-28CBAA7391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9DF90C-EB90-2C41-98F9-25FFD709F0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11FB7-AD87-094C-8F5E-DD7EE96F5DCE}"/>
              </a:ext>
            </a:extLst>
          </p:cNvPr>
          <p:cNvSpPr>
            <a:spLocks noGrp="1"/>
          </p:cNvSpPr>
          <p:nvPr>
            <p:ph type="dt" sz="half" idx="10"/>
          </p:nvPr>
        </p:nvSpPr>
        <p:spPr/>
        <p:txBody>
          <a:bodyPr/>
          <a:lstStyle/>
          <a:p>
            <a:fld id="{96F822D7-BAEB-7349-B28E-EE4ADBE3C7FF}" type="datetimeFigureOut">
              <a:rPr lang="en-US" smtClean="0"/>
              <a:t>10/17/2018</a:t>
            </a:fld>
            <a:endParaRPr lang="en-US"/>
          </a:p>
        </p:txBody>
      </p:sp>
      <p:sp>
        <p:nvSpPr>
          <p:cNvPr id="5" name="Footer Placeholder 4">
            <a:extLst>
              <a:ext uri="{FF2B5EF4-FFF2-40B4-BE49-F238E27FC236}">
                <a16:creationId xmlns:a16="http://schemas.microsoft.com/office/drawing/2014/main" id="{6833E591-2193-1443-A0A8-4F07ED85D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6D22E-3668-2943-896B-5B626B250101}"/>
              </a:ext>
            </a:extLst>
          </p:cNvPr>
          <p:cNvSpPr>
            <a:spLocks noGrp="1"/>
          </p:cNvSpPr>
          <p:nvPr>
            <p:ph type="sldNum" sz="quarter" idx="12"/>
          </p:nvPr>
        </p:nvSpPr>
        <p:spPr/>
        <p:txBody>
          <a:bodyPr/>
          <a:lstStyle/>
          <a:p>
            <a:fld id="{E3AADEB8-793C-6B41-B7CA-E1642C14DFA0}" type="slidenum">
              <a:rPr lang="en-US" smtClean="0"/>
              <a:t>‹#›</a:t>
            </a:fld>
            <a:endParaRPr lang="en-US"/>
          </a:p>
        </p:txBody>
      </p:sp>
    </p:spTree>
    <p:extLst>
      <p:ext uri="{BB962C8B-B14F-4D97-AF65-F5344CB8AC3E}">
        <p14:creationId xmlns:p14="http://schemas.microsoft.com/office/powerpoint/2010/main" val="2387816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5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F553-A994-3644-8CB1-FEAFD8310FEC}"/>
              </a:ext>
            </a:extLst>
          </p:cNvPr>
          <p:cNvSpPr>
            <a:spLocks noGrp="1"/>
          </p:cNvSpPr>
          <p:nvPr>
            <p:ph type="title" hasCustomPrompt="1"/>
          </p:nvPr>
        </p:nvSpPr>
        <p:spPr/>
        <p:txBody>
          <a:bodyPr/>
          <a:lstStyle>
            <a:lvl1pPr>
              <a:defRPr b="1" i="0">
                <a:solidFill>
                  <a:schemeClr val="tx1">
                    <a:lumMod val="65000"/>
                    <a:lumOff val="35000"/>
                  </a:schemeClr>
                </a:solidFill>
                <a:latin typeface="Klavika Basic Medium" panose="020B0506040000020004" pitchFamily="34" charset="0"/>
              </a:defRPr>
            </a:lvl1pPr>
          </a:lstStyle>
          <a:p>
            <a:r>
              <a:rPr lang="en-US" sz="4400" dirty="0">
                <a:solidFill>
                  <a:srgbClr val="595A59"/>
                </a:solidFill>
                <a:latin typeface="Klavika Basic Medium" charset="0"/>
                <a:ea typeface="Klavika Basic Medium" charset="0"/>
                <a:cs typeface="Klavika Basic Medium" charset="0"/>
              </a:rPr>
              <a:t>WINNEBAGO INDUSTRIES OVERVIEW</a:t>
            </a:r>
          </a:p>
        </p:txBody>
      </p:sp>
      <p:sp>
        <p:nvSpPr>
          <p:cNvPr id="3" name="Content Placeholder 2">
            <a:extLst>
              <a:ext uri="{FF2B5EF4-FFF2-40B4-BE49-F238E27FC236}">
                <a16:creationId xmlns:a16="http://schemas.microsoft.com/office/drawing/2014/main" id="{123BB8EB-2ED8-E148-AAE1-5F31BF163B3A}"/>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6BDCE0-0610-4E44-A105-E48F3511584E}"/>
              </a:ext>
            </a:extLst>
          </p:cNvPr>
          <p:cNvSpPr>
            <a:spLocks noGrp="1"/>
          </p:cNvSpPr>
          <p:nvPr>
            <p:ph type="dt" sz="half" idx="10"/>
          </p:nvPr>
        </p:nvSpPr>
        <p:spPr/>
        <p:txBody>
          <a:bodyPr/>
          <a:lstStyle/>
          <a:p>
            <a:fld id="{96F822D7-BAEB-7349-B28E-EE4ADBE3C7FF}" type="datetimeFigureOut">
              <a:rPr lang="en-US" smtClean="0"/>
              <a:t>10/17/2018</a:t>
            </a:fld>
            <a:endParaRPr lang="en-US"/>
          </a:p>
        </p:txBody>
      </p:sp>
      <p:sp>
        <p:nvSpPr>
          <p:cNvPr id="5" name="Footer Placeholder 4">
            <a:extLst>
              <a:ext uri="{FF2B5EF4-FFF2-40B4-BE49-F238E27FC236}">
                <a16:creationId xmlns:a16="http://schemas.microsoft.com/office/drawing/2014/main" id="{525C24B0-9D75-6C49-A50C-6A940032C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CD76A-9010-6249-B935-FD84CFB4E83C}"/>
              </a:ext>
            </a:extLst>
          </p:cNvPr>
          <p:cNvSpPr>
            <a:spLocks noGrp="1"/>
          </p:cNvSpPr>
          <p:nvPr>
            <p:ph type="sldNum" sz="quarter" idx="12"/>
          </p:nvPr>
        </p:nvSpPr>
        <p:spPr/>
        <p:txBody>
          <a:bodyPr/>
          <a:lstStyle/>
          <a:p>
            <a:fld id="{E3AADEB8-793C-6B41-B7CA-E1642C14DFA0}" type="slidenum">
              <a:rPr lang="en-US" smtClean="0"/>
              <a:t>‹#›</a:t>
            </a:fld>
            <a:endParaRPr lang="en-US"/>
          </a:p>
        </p:txBody>
      </p:sp>
      <p:sp>
        <p:nvSpPr>
          <p:cNvPr id="7" name="TextBox 6">
            <a:extLst>
              <a:ext uri="{FF2B5EF4-FFF2-40B4-BE49-F238E27FC236}">
                <a16:creationId xmlns:a16="http://schemas.microsoft.com/office/drawing/2014/main" id="{6F732020-39E1-EC42-AC57-3DCF1711958C}"/>
              </a:ext>
            </a:extLst>
          </p:cNvPr>
          <p:cNvSpPr txBox="1"/>
          <p:nvPr userDrawn="1"/>
        </p:nvSpPr>
        <p:spPr>
          <a:xfrm>
            <a:off x="4426227" y="6296437"/>
            <a:ext cx="7350136" cy="461665"/>
          </a:xfrm>
          <a:prstGeom prst="rect">
            <a:avLst/>
          </a:prstGeom>
          <a:noFill/>
        </p:spPr>
        <p:txBody>
          <a:bodyPr wrap="square" rtlCol="0">
            <a:spAutoFit/>
          </a:bodyPr>
          <a:lstStyle/>
          <a:p>
            <a:pPr algn="r"/>
            <a:r>
              <a:rPr lang="en-US" sz="2400" dirty="0">
                <a:solidFill>
                  <a:schemeClr val="tx1">
                    <a:lumMod val="65000"/>
                    <a:lumOff val="35000"/>
                  </a:schemeClr>
                </a:solidFill>
                <a:latin typeface="Klavika Basic" charset="0"/>
                <a:ea typeface="Klavika Basic" charset="0"/>
                <a:cs typeface="Klavika Basic" charset="0"/>
              </a:rPr>
              <a:t>WINNEBAGO SPECIALTY VEHICLES</a:t>
            </a:r>
          </a:p>
        </p:txBody>
      </p:sp>
      <p:pic>
        <p:nvPicPr>
          <p:cNvPr id="9" name="Picture 8">
            <a:extLst>
              <a:ext uri="{FF2B5EF4-FFF2-40B4-BE49-F238E27FC236}">
                <a16:creationId xmlns:a16="http://schemas.microsoft.com/office/drawing/2014/main" id="{B4FFA1AB-3597-B047-9441-189BFE5D17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5747" y="6327273"/>
            <a:ext cx="2067984" cy="333927"/>
          </a:xfrm>
          <a:prstGeom prst="rect">
            <a:avLst/>
          </a:prstGeom>
        </p:spPr>
      </p:pic>
    </p:spTree>
    <p:extLst>
      <p:ext uri="{BB962C8B-B14F-4D97-AF65-F5344CB8AC3E}">
        <p14:creationId xmlns:p14="http://schemas.microsoft.com/office/powerpoint/2010/main" val="335554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30E4-74A3-C64F-B384-33CC507C88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5F8270-3D07-5B46-B9B8-D97BFD0110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D0C8215-5148-C547-AF08-7B2E5920FFFC}"/>
              </a:ext>
            </a:extLst>
          </p:cNvPr>
          <p:cNvSpPr>
            <a:spLocks noGrp="1"/>
          </p:cNvSpPr>
          <p:nvPr>
            <p:ph type="dt" sz="half" idx="10"/>
          </p:nvPr>
        </p:nvSpPr>
        <p:spPr/>
        <p:txBody>
          <a:bodyPr/>
          <a:lstStyle/>
          <a:p>
            <a:fld id="{96F822D7-BAEB-7349-B28E-EE4ADBE3C7FF}" type="datetimeFigureOut">
              <a:rPr lang="en-US" smtClean="0"/>
              <a:t>10/17/2018</a:t>
            </a:fld>
            <a:endParaRPr lang="en-US"/>
          </a:p>
        </p:txBody>
      </p:sp>
      <p:sp>
        <p:nvSpPr>
          <p:cNvPr id="5" name="Footer Placeholder 4">
            <a:extLst>
              <a:ext uri="{FF2B5EF4-FFF2-40B4-BE49-F238E27FC236}">
                <a16:creationId xmlns:a16="http://schemas.microsoft.com/office/drawing/2014/main" id="{A367F1D8-9667-7745-934D-27DC55614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52C6F-0BB4-E04D-B6DC-404B2CA092C5}"/>
              </a:ext>
            </a:extLst>
          </p:cNvPr>
          <p:cNvSpPr>
            <a:spLocks noGrp="1"/>
          </p:cNvSpPr>
          <p:nvPr>
            <p:ph type="sldNum" sz="quarter" idx="12"/>
          </p:nvPr>
        </p:nvSpPr>
        <p:spPr/>
        <p:txBody>
          <a:bodyPr/>
          <a:lstStyle/>
          <a:p>
            <a:fld id="{E3AADEB8-793C-6B41-B7CA-E1642C14DFA0}" type="slidenum">
              <a:rPr lang="en-US" smtClean="0"/>
              <a:t>‹#›</a:t>
            </a:fld>
            <a:endParaRPr lang="en-US"/>
          </a:p>
        </p:txBody>
      </p:sp>
    </p:spTree>
    <p:extLst>
      <p:ext uri="{BB962C8B-B14F-4D97-AF65-F5344CB8AC3E}">
        <p14:creationId xmlns:p14="http://schemas.microsoft.com/office/powerpoint/2010/main" val="2580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C7A0C-BE49-6445-A6FB-8C497FAC9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C3F20-F291-6341-B9A9-69B26FC64D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1F3DCA-266B-C749-AC4E-32927A0029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A42AD1-CDCE-3A46-812E-A7001AFE86F4}"/>
              </a:ext>
            </a:extLst>
          </p:cNvPr>
          <p:cNvSpPr>
            <a:spLocks noGrp="1"/>
          </p:cNvSpPr>
          <p:nvPr>
            <p:ph type="dt" sz="half" idx="10"/>
          </p:nvPr>
        </p:nvSpPr>
        <p:spPr/>
        <p:txBody>
          <a:bodyPr/>
          <a:lstStyle/>
          <a:p>
            <a:fld id="{96F822D7-BAEB-7349-B28E-EE4ADBE3C7FF}" type="datetimeFigureOut">
              <a:rPr lang="en-US" smtClean="0"/>
              <a:t>10/17/2018</a:t>
            </a:fld>
            <a:endParaRPr lang="en-US"/>
          </a:p>
        </p:txBody>
      </p:sp>
      <p:sp>
        <p:nvSpPr>
          <p:cNvPr id="6" name="Footer Placeholder 5">
            <a:extLst>
              <a:ext uri="{FF2B5EF4-FFF2-40B4-BE49-F238E27FC236}">
                <a16:creationId xmlns:a16="http://schemas.microsoft.com/office/drawing/2014/main" id="{5032A67F-C933-6C4B-89B1-8A0F17A02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7D342C-8E65-754A-A643-62DCD0094E73}"/>
              </a:ext>
            </a:extLst>
          </p:cNvPr>
          <p:cNvSpPr>
            <a:spLocks noGrp="1"/>
          </p:cNvSpPr>
          <p:nvPr>
            <p:ph type="sldNum" sz="quarter" idx="12"/>
          </p:nvPr>
        </p:nvSpPr>
        <p:spPr/>
        <p:txBody>
          <a:bodyPr/>
          <a:lstStyle/>
          <a:p>
            <a:fld id="{E3AADEB8-793C-6B41-B7CA-E1642C14DFA0}" type="slidenum">
              <a:rPr lang="en-US" smtClean="0"/>
              <a:t>‹#›</a:t>
            </a:fld>
            <a:endParaRPr lang="en-US"/>
          </a:p>
        </p:txBody>
      </p:sp>
    </p:spTree>
    <p:extLst>
      <p:ext uri="{BB962C8B-B14F-4D97-AF65-F5344CB8AC3E}">
        <p14:creationId xmlns:p14="http://schemas.microsoft.com/office/powerpoint/2010/main" val="169604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A7EB-A842-6D4E-8609-FF21ECDC6E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4D9FD5-560B-3A4A-8FF0-1E6EEBA393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14D9E0-1A3E-BD4D-900F-5763F127DB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3A31C5-7284-5341-844E-CD12777C9E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A24FFE-3C12-DB4E-96A8-33FFE44707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B81D23-8CEB-7A46-AE6A-5D8D88BC78A5}"/>
              </a:ext>
            </a:extLst>
          </p:cNvPr>
          <p:cNvSpPr>
            <a:spLocks noGrp="1"/>
          </p:cNvSpPr>
          <p:nvPr>
            <p:ph type="dt" sz="half" idx="10"/>
          </p:nvPr>
        </p:nvSpPr>
        <p:spPr/>
        <p:txBody>
          <a:bodyPr/>
          <a:lstStyle/>
          <a:p>
            <a:fld id="{96F822D7-BAEB-7349-B28E-EE4ADBE3C7FF}" type="datetimeFigureOut">
              <a:rPr lang="en-US" smtClean="0"/>
              <a:t>10/17/2018</a:t>
            </a:fld>
            <a:endParaRPr lang="en-US"/>
          </a:p>
        </p:txBody>
      </p:sp>
      <p:sp>
        <p:nvSpPr>
          <p:cNvPr id="8" name="Footer Placeholder 7">
            <a:extLst>
              <a:ext uri="{FF2B5EF4-FFF2-40B4-BE49-F238E27FC236}">
                <a16:creationId xmlns:a16="http://schemas.microsoft.com/office/drawing/2014/main" id="{4DD98253-37BA-2A4E-98CF-FDD6043FBA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B593A9-30CA-6F4A-A565-230AC8E827CA}"/>
              </a:ext>
            </a:extLst>
          </p:cNvPr>
          <p:cNvSpPr>
            <a:spLocks noGrp="1"/>
          </p:cNvSpPr>
          <p:nvPr>
            <p:ph type="sldNum" sz="quarter" idx="12"/>
          </p:nvPr>
        </p:nvSpPr>
        <p:spPr/>
        <p:txBody>
          <a:bodyPr/>
          <a:lstStyle/>
          <a:p>
            <a:fld id="{E3AADEB8-793C-6B41-B7CA-E1642C14DFA0}" type="slidenum">
              <a:rPr lang="en-US" smtClean="0"/>
              <a:t>‹#›</a:t>
            </a:fld>
            <a:endParaRPr lang="en-US"/>
          </a:p>
        </p:txBody>
      </p:sp>
    </p:spTree>
    <p:extLst>
      <p:ext uri="{BB962C8B-B14F-4D97-AF65-F5344CB8AC3E}">
        <p14:creationId xmlns:p14="http://schemas.microsoft.com/office/powerpoint/2010/main" val="395652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9AA5F-3845-F44D-995C-A8D9796C37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31E7BF-63C6-C24B-921E-FADBA5262F74}"/>
              </a:ext>
            </a:extLst>
          </p:cNvPr>
          <p:cNvSpPr>
            <a:spLocks noGrp="1"/>
          </p:cNvSpPr>
          <p:nvPr>
            <p:ph type="dt" sz="half" idx="10"/>
          </p:nvPr>
        </p:nvSpPr>
        <p:spPr/>
        <p:txBody>
          <a:bodyPr/>
          <a:lstStyle/>
          <a:p>
            <a:fld id="{96F822D7-BAEB-7349-B28E-EE4ADBE3C7FF}" type="datetimeFigureOut">
              <a:rPr lang="en-US" smtClean="0"/>
              <a:t>10/17/2018</a:t>
            </a:fld>
            <a:endParaRPr lang="en-US"/>
          </a:p>
        </p:txBody>
      </p:sp>
      <p:sp>
        <p:nvSpPr>
          <p:cNvPr id="4" name="Footer Placeholder 3">
            <a:extLst>
              <a:ext uri="{FF2B5EF4-FFF2-40B4-BE49-F238E27FC236}">
                <a16:creationId xmlns:a16="http://schemas.microsoft.com/office/drawing/2014/main" id="{2BC1412C-0234-B44B-880F-53CE3867A4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063829-EB2B-1447-A318-3FEA08E9F1E5}"/>
              </a:ext>
            </a:extLst>
          </p:cNvPr>
          <p:cNvSpPr>
            <a:spLocks noGrp="1"/>
          </p:cNvSpPr>
          <p:nvPr>
            <p:ph type="sldNum" sz="quarter" idx="12"/>
          </p:nvPr>
        </p:nvSpPr>
        <p:spPr/>
        <p:txBody>
          <a:bodyPr/>
          <a:lstStyle/>
          <a:p>
            <a:fld id="{E3AADEB8-793C-6B41-B7CA-E1642C14DFA0}" type="slidenum">
              <a:rPr lang="en-US" smtClean="0"/>
              <a:t>‹#›</a:t>
            </a:fld>
            <a:endParaRPr lang="en-US"/>
          </a:p>
        </p:txBody>
      </p:sp>
    </p:spTree>
    <p:extLst>
      <p:ext uri="{BB962C8B-B14F-4D97-AF65-F5344CB8AC3E}">
        <p14:creationId xmlns:p14="http://schemas.microsoft.com/office/powerpoint/2010/main" val="342484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605343-7742-9449-AF73-ADE6042D7DE7}"/>
              </a:ext>
            </a:extLst>
          </p:cNvPr>
          <p:cNvSpPr>
            <a:spLocks noGrp="1"/>
          </p:cNvSpPr>
          <p:nvPr>
            <p:ph type="dt" sz="half" idx="10"/>
          </p:nvPr>
        </p:nvSpPr>
        <p:spPr/>
        <p:txBody>
          <a:bodyPr/>
          <a:lstStyle/>
          <a:p>
            <a:fld id="{96F822D7-BAEB-7349-B28E-EE4ADBE3C7FF}" type="datetimeFigureOut">
              <a:rPr lang="en-US" smtClean="0"/>
              <a:t>10/17/2018</a:t>
            </a:fld>
            <a:endParaRPr lang="en-US"/>
          </a:p>
        </p:txBody>
      </p:sp>
      <p:sp>
        <p:nvSpPr>
          <p:cNvPr id="3" name="Footer Placeholder 2">
            <a:extLst>
              <a:ext uri="{FF2B5EF4-FFF2-40B4-BE49-F238E27FC236}">
                <a16:creationId xmlns:a16="http://schemas.microsoft.com/office/drawing/2014/main" id="{86E6ABA5-45EC-BB4F-B04A-CC2961E1DC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213465-AE92-3F41-AEFC-A42BCA4F8258}"/>
              </a:ext>
            </a:extLst>
          </p:cNvPr>
          <p:cNvSpPr>
            <a:spLocks noGrp="1"/>
          </p:cNvSpPr>
          <p:nvPr>
            <p:ph type="sldNum" sz="quarter" idx="12"/>
          </p:nvPr>
        </p:nvSpPr>
        <p:spPr/>
        <p:txBody>
          <a:bodyPr/>
          <a:lstStyle/>
          <a:p>
            <a:fld id="{E3AADEB8-793C-6B41-B7CA-E1642C14DFA0}" type="slidenum">
              <a:rPr lang="en-US" smtClean="0"/>
              <a:t>‹#›</a:t>
            </a:fld>
            <a:endParaRPr lang="en-US"/>
          </a:p>
        </p:txBody>
      </p:sp>
    </p:spTree>
    <p:extLst>
      <p:ext uri="{BB962C8B-B14F-4D97-AF65-F5344CB8AC3E}">
        <p14:creationId xmlns:p14="http://schemas.microsoft.com/office/powerpoint/2010/main" val="302002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552C-87CA-1D44-BA63-F5CADE0731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810585-F6D9-D54F-930A-39C517DDA7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CFAAA6-AFE7-004B-A1F6-E4519368D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4A0D55-6868-624E-8A76-8E77926DF996}"/>
              </a:ext>
            </a:extLst>
          </p:cNvPr>
          <p:cNvSpPr>
            <a:spLocks noGrp="1"/>
          </p:cNvSpPr>
          <p:nvPr>
            <p:ph type="dt" sz="half" idx="10"/>
          </p:nvPr>
        </p:nvSpPr>
        <p:spPr/>
        <p:txBody>
          <a:bodyPr/>
          <a:lstStyle/>
          <a:p>
            <a:fld id="{96F822D7-BAEB-7349-B28E-EE4ADBE3C7FF}" type="datetimeFigureOut">
              <a:rPr lang="en-US" smtClean="0"/>
              <a:t>10/17/2018</a:t>
            </a:fld>
            <a:endParaRPr lang="en-US"/>
          </a:p>
        </p:txBody>
      </p:sp>
      <p:sp>
        <p:nvSpPr>
          <p:cNvPr id="6" name="Footer Placeholder 5">
            <a:extLst>
              <a:ext uri="{FF2B5EF4-FFF2-40B4-BE49-F238E27FC236}">
                <a16:creationId xmlns:a16="http://schemas.microsoft.com/office/drawing/2014/main" id="{EF76019F-EEC8-0847-B682-D76601C60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BB9A36-AA64-1A47-A1B7-EE54745F86B5}"/>
              </a:ext>
            </a:extLst>
          </p:cNvPr>
          <p:cNvSpPr>
            <a:spLocks noGrp="1"/>
          </p:cNvSpPr>
          <p:nvPr>
            <p:ph type="sldNum" sz="quarter" idx="12"/>
          </p:nvPr>
        </p:nvSpPr>
        <p:spPr/>
        <p:txBody>
          <a:bodyPr/>
          <a:lstStyle/>
          <a:p>
            <a:fld id="{E3AADEB8-793C-6B41-B7CA-E1642C14DFA0}" type="slidenum">
              <a:rPr lang="en-US" smtClean="0"/>
              <a:t>‹#›</a:t>
            </a:fld>
            <a:endParaRPr lang="en-US"/>
          </a:p>
        </p:txBody>
      </p:sp>
    </p:spTree>
    <p:extLst>
      <p:ext uri="{BB962C8B-B14F-4D97-AF65-F5344CB8AC3E}">
        <p14:creationId xmlns:p14="http://schemas.microsoft.com/office/powerpoint/2010/main" val="62635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0D73-ADB4-0B4A-BB6C-28B1A8EB3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AD5360-54E5-E345-9EA6-0A1DCC1C40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0DAE2F-3E8C-A548-B9EE-FC8E1B08D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B59DB5-B999-B642-A260-3594DE3C7A4C}"/>
              </a:ext>
            </a:extLst>
          </p:cNvPr>
          <p:cNvSpPr>
            <a:spLocks noGrp="1"/>
          </p:cNvSpPr>
          <p:nvPr>
            <p:ph type="dt" sz="half" idx="10"/>
          </p:nvPr>
        </p:nvSpPr>
        <p:spPr/>
        <p:txBody>
          <a:bodyPr/>
          <a:lstStyle/>
          <a:p>
            <a:fld id="{96F822D7-BAEB-7349-B28E-EE4ADBE3C7FF}" type="datetimeFigureOut">
              <a:rPr lang="en-US" smtClean="0"/>
              <a:t>10/17/2018</a:t>
            </a:fld>
            <a:endParaRPr lang="en-US"/>
          </a:p>
        </p:txBody>
      </p:sp>
      <p:sp>
        <p:nvSpPr>
          <p:cNvPr id="6" name="Footer Placeholder 5">
            <a:extLst>
              <a:ext uri="{FF2B5EF4-FFF2-40B4-BE49-F238E27FC236}">
                <a16:creationId xmlns:a16="http://schemas.microsoft.com/office/drawing/2014/main" id="{EBE59CB3-5E6C-DE42-80A5-1F1B0C1630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5D84E-5C65-7845-91C1-C571DE100D0E}"/>
              </a:ext>
            </a:extLst>
          </p:cNvPr>
          <p:cNvSpPr>
            <a:spLocks noGrp="1"/>
          </p:cNvSpPr>
          <p:nvPr>
            <p:ph type="sldNum" sz="quarter" idx="12"/>
          </p:nvPr>
        </p:nvSpPr>
        <p:spPr/>
        <p:txBody>
          <a:bodyPr/>
          <a:lstStyle/>
          <a:p>
            <a:fld id="{E3AADEB8-793C-6B41-B7CA-E1642C14DFA0}" type="slidenum">
              <a:rPr lang="en-US" smtClean="0"/>
              <a:t>‹#›</a:t>
            </a:fld>
            <a:endParaRPr lang="en-US"/>
          </a:p>
        </p:txBody>
      </p:sp>
    </p:spTree>
    <p:extLst>
      <p:ext uri="{BB962C8B-B14F-4D97-AF65-F5344CB8AC3E}">
        <p14:creationId xmlns:p14="http://schemas.microsoft.com/office/powerpoint/2010/main" val="394445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66F619-9955-1843-86F7-D46351B49A56}"/>
              </a:ext>
            </a:extLst>
          </p:cNvPr>
          <p:cNvSpPr>
            <a:spLocks noGrp="1"/>
          </p:cNvSpPr>
          <p:nvPr>
            <p:ph type="title"/>
          </p:nvPr>
        </p:nvSpPr>
        <p:spPr>
          <a:xfrm>
            <a:off x="228600" y="0"/>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595A59"/>
                </a:solidFill>
                <a:latin typeface="Klavika Basic Medium" charset="0"/>
              </a:rPr>
              <a:t>TITLE</a:t>
            </a:r>
            <a:endParaRPr lang="en-US" dirty="0"/>
          </a:p>
        </p:txBody>
      </p:sp>
      <p:sp>
        <p:nvSpPr>
          <p:cNvPr id="3" name="Text Placeholder 2">
            <a:extLst>
              <a:ext uri="{FF2B5EF4-FFF2-40B4-BE49-F238E27FC236}">
                <a16:creationId xmlns:a16="http://schemas.microsoft.com/office/drawing/2014/main" id="{9A8EBD41-F708-F34E-AB8C-C12ACFF766CD}"/>
              </a:ext>
            </a:extLst>
          </p:cNvPr>
          <p:cNvSpPr>
            <a:spLocks noGrp="1"/>
          </p:cNvSpPr>
          <p:nvPr>
            <p:ph type="body" idx="1"/>
          </p:nvPr>
        </p:nvSpPr>
        <p:spPr>
          <a:xfrm>
            <a:off x="228600" y="1665287"/>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26A64F-E959-B246-9D79-4819846D86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822D7-BAEB-7349-B28E-EE4ADBE3C7FF}" type="datetimeFigureOut">
              <a:rPr lang="en-US" smtClean="0"/>
              <a:t>10/17/2018</a:t>
            </a:fld>
            <a:endParaRPr lang="en-US"/>
          </a:p>
        </p:txBody>
      </p:sp>
      <p:sp>
        <p:nvSpPr>
          <p:cNvPr id="5" name="Footer Placeholder 4">
            <a:extLst>
              <a:ext uri="{FF2B5EF4-FFF2-40B4-BE49-F238E27FC236}">
                <a16:creationId xmlns:a16="http://schemas.microsoft.com/office/drawing/2014/main" id="{E6804420-66E0-6944-A396-500594FC03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2FCEC6-D9D3-CA4D-9E09-B81BE1336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DEB8-793C-6B41-B7CA-E1642C14DFA0}" type="slidenum">
              <a:rPr lang="en-US" smtClean="0"/>
              <a:t>‹#›</a:t>
            </a:fld>
            <a:endParaRPr lang="en-US"/>
          </a:p>
        </p:txBody>
      </p:sp>
    </p:spTree>
    <p:extLst>
      <p:ext uri="{BB962C8B-B14F-4D97-AF65-F5344CB8AC3E}">
        <p14:creationId xmlns:p14="http://schemas.microsoft.com/office/powerpoint/2010/main" val="419946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lumMod val="65000"/>
              <a:lumOff val="35000"/>
            </a:schemeClr>
          </a:solidFill>
          <a:latin typeface="Klavika Basic" panose="020B05060400000200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lumMod val="65000"/>
              <a:lumOff val="35000"/>
            </a:schemeClr>
          </a:solidFill>
          <a:latin typeface="Klavika Basic" panose="020B05060400000200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lumMod val="65000"/>
              <a:lumOff val="35000"/>
            </a:schemeClr>
          </a:solidFill>
          <a:latin typeface="Klavika Basic" panose="020B05060400000200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Klavika Basic" panose="020B05060400000200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lumMod val="65000"/>
              <a:lumOff val="35000"/>
            </a:schemeClr>
          </a:solidFill>
          <a:latin typeface="Klavika Basic"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png"/><Relationship Id="rId9" Type="http://schemas.openxmlformats.org/officeDocument/2006/relationships/image" Target="../media/image20.emf"/></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1.jpe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30203A-B3BF-5D4F-83E9-2BEDE72AA982}"/>
              </a:ext>
            </a:extLst>
          </p:cNvPr>
          <p:cNvSpPr txBox="1"/>
          <p:nvPr/>
        </p:nvSpPr>
        <p:spPr>
          <a:xfrm>
            <a:off x="1449788" y="5820962"/>
            <a:ext cx="10557163" cy="830997"/>
          </a:xfrm>
          <a:prstGeom prst="rect">
            <a:avLst/>
          </a:prstGeom>
          <a:noFill/>
        </p:spPr>
        <p:txBody>
          <a:bodyPr wrap="square" rtlCol="0">
            <a:spAutoFit/>
          </a:bodyPr>
          <a:lstStyle/>
          <a:p>
            <a:pPr algn="r"/>
            <a:r>
              <a:rPr lang="en-US" sz="2400" dirty="0">
                <a:solidFill>
                  <a:schemeClr val="tx1">
                    <a:lumMod val="65000"/>
                    <a:lumOff val="35000"/>
                  </a:schemeClr>
                </a:solidFill>
                <a:latin typeface="Klavika Basic" charset="0"/>
                <a:ea typeface="Klavika Basic" charset="0"/>
                <a:cs typeface="Klavika Basic" charset="0"/>
              </a:rPr>
              <a:t>ABOS</a:t>
            </a:r>
          </a:p>
          <a:p>
            <a:pPr algn="r"/>
            <a:r>
              <a:rPr lang="en-US" sz="2400" dirty="0">
                <a:solidFill>
                  <a:schemeClr val="bg1">
                    <a:lumMod val="75000"/>
                  </a:schemeClr>
                </a:solidFill>
                <a:latin typeface="Klavika Basic" charset="0"/>
                <a:ea typeface="Klavika Basic" charset="0"/>
                <a:cs typeface="Klavika Basic" charset="0"/>
              </a:rPr>
              <a:t>October 17,2018</a:t>
            </a:r>
          </a:p>
        </p:txBody>
      </p:sp>
      <p:pic>
        <p:nvPicPr>
          <p:cNvPr id="5" name="Picture 4">
            <a:extLst>
              <a:ext uri="{FF2B5EF4-FFF2-40B4-BE49-F238E27FC236}">
                <a16:creationId xmlns:a16="http://schemas.microsoft.com/office/drawing/2014/main" id="{6698F57E-E0B2-6C41-B511-F3BD02969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3183" y="5836865"/>
            <a:ext cx="3419060" cy="552092"/>
          </a:xfrm>
          <a:prstGeom prst="rect">
            <a:avLst/>
          </a:prstGeom>
        </p:spPr>
      </p:pic>
    </p:spTree>
    <p:extLst>
      <p:ext uri="{BB962C8B-B14F-4D97-AF65-F5344CB8AC3E}">
        <p14:creationId xmlns:p14="http://schemas.microsoft.com/office/powerpoint/2010/main" val="381848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5F332E7A-B13D-3D44-A10E-F6BEEA0DE53E}"/>
              </a:ext>
            </a:extLst>
          </p:cNvPr>
          <p:cNvSpPr txBox="1">
            <a:spLocks/>
          </p:cNvSpPr>
          <p:nvPr/>
        </p:nvSpPr>
        <p:spPr>
          <a:xfrm>
            <a:off x="228600" y="0"/>
            <a:ext cx="11963400" cy="1325563"/>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kern="1200">
                <a:solidFill>
                  <a:schemeClr val="tx1"/>
                </a:solidFill>
                <a:latin typeface="+mj-lt"/>
                <a:ea typeface="+mj-ea"/>
                <a:cs typeface="+mj-cs"/>
              </a:defRPr>
            </a:lvl1pPr>
          </a:lstStyle>
          <a:p>
            <a:r>
              <a:rPr lang="en-US" b="1" dirty="0">
                <a:solidFill>
                  <a:schemeClr val="tx1">
                    <a:lumMod val="65000"/>
                    <a:lumOff val="35000"/>
                  </a:schemeClr>
                </a:solidFill>
                <a:latin typeface="Klavika Basic" panose="020B0506040000020004" pitchFamily="34" charset="0"/>
              </a:rPr>
              <a:t>SUMMARY OF SPECIALTY VEHICLES</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9155" y="3493290"/>
            <a:ext cx="876300" cy="83820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9578" y="3434096"/>
            <a:ext cx="675238" cy="956587"/>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0547" y="3509955"/>
            <a:ext cx="951747" cy="864457"/>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97441" y="3518764"/>
            <a:ext cx="884033" cy="884033"/>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35538" y="3450909"/>
            <a:ext cx="550700" cy="951888"/>
          </a:xfrm>
          <a:prstGeom prst="rect">
            <a:avLst/>
          </a:prstGeom>
        </p:spPr>
      </p:pic>
      <p:sp>
        <p:nvSpPr>
          <p:cNvPr id="9" name="Rectangle 8"/>
          <p:cNvSpPr/>
          <p:nvPr/>
        </p:nvSpPr>
        <p:spPr>
          <a:xfrm>
            <a:off x="629033" y="4419632"/>
            <a:ext cx="1667111" cy="923330"/>
          </a:xfrm>
          <a:prstGeom prst="rect">
            <a:avLst/>
          </a:prstGeom>
        </p:spPr>
        <p:txBody>
          <a:bodyPr wrap="square" numCol="1" spcCol="457200">
            <a:spAutoFit/>
          </a:bodyPr>
          <a:lstStyle/>
          <a:p>
            <a:pPr marL="285750" indent="-285750"/>
            <a:r>
              <a:rPr lang="en-US" sz="5400" b="1" dirty="0">
                <a:solidFill>
                  <a:srgbClr val="768084"/>
                </a:solidFill>
                <a:latin typeface="Klavika Basic" panose="020B0506040000020004" pitchFamily="34" charset="0"/>
              </a:rPr>
              <a:t>60%</a:t>
            </a:r>
          </a:p>
        </p:txBody>
      </p:sp>
      <p:sp>
        <p:nvSpPr>
          <p:cNvPr id="10" name="Rectangle 9"/>
          <p:cNvSpPr/>
          <p:nvPr/>
        </p:nvSpPr>
        <p:spPr>
          <a:xfrm>
            <a:off x="629033" y="5141175"/>
            <a:ext cx="1485627" cy="338554"/>
          </a:xfrm>
          <a:prstGeom prst="rect">
            <a:avLst/>
          </a:prstGeom>
        </p:spPr>
        <p:txBody>
          <a:bodyPr wrap="square" numCol="1" spcCol="457200">
            <a:spAutoFit/>
          </a:bodyPr>
          <a:lstStyle/>
          <a:p>
            <a:pPr marL="285750" indent="-285750"/>
            <a:r>
              <a:rPr lang="en-US" sz="1600" b="1" dirty="0">
                <a:solidFill>
                  <a:srgbClr val="768084"/>
                </a:solidFill>
                <a:latin typeface="Klavika Basic" panose="020B0506040000020004" pitchFamily="34" charset="0"/>
              </a:rPr>
              <a:t>Mobile Medical</a:t>
            </a:r>
          </a:p>
        </p:txBody>
      </p:sp>
      <p:sp>
        <p:nvSpPr>
          <p:cNvPr id="12" name="Rectangle 11"/>
          <p:cNvSpPr/>
          <p:nvPr/>
        </p:nvSpPr>
        <p:spPr>
          <a:xfrm>
            <a:off x="2886474" y="4419632"/>
            <a:ext cx="1667111" cy="923330"/>
          </a:xfrm>
          <a:prstGeom prst="rect">
            <a:avLst/>
          </a:prstGeom>
        </p:spPr>
        <p:txBody>
          <a:bodyPr wrap="square" numCol="1" spcCol="457200">
            <a:spAutoFit/>
          </a:bodyPr>
          <a:lstStyle/>
          <a:p>
            <a:pPr marL="285750" indent="-285750"/>
            <a:r>
              <a:rPr lang="en-US" sz="5400" b="1" dirty="0">
                <a:solidFill>
                  <a:srgbClr val="768084"/>
                </a:solidFill>
                <a:latin typeface="Klavika Basic" panose="020B0506040000020004" pitchFamily="34" charset="0"/>
              </a:rPr>
              <a:t>10%</a:t>
            </a:r>
          </a:p>
        </p:txBody>
      </p:sp>
      <p:sp>
        <p:nvSpPr>
          <p:cNvPr id="13" name="Rectangle 12"/>
          <p:cNvSpPr/>
          <p:nvPr/>
        </p:nvSpPr>
        <p:spPr>
          <a:xfrm>
            <a:off x="2886474" y="5141175"/>
            <a:ext cx="1616931" cy="338554"/>
          </a:xfrm>
          <a:prstGeom prst="rect">
            <a:avLst/>
          </a:prstGeom>
        </p:spPr>
        <p:txBody>
          <a:bodyPr wrap="square" numCol="1" spcCol="457200">
            <a:spAutoFit/>
          </a:bodyPr>
          <a:lstStyle/>
          <a:p>
            <a:pPr marL="285750" indent="-285750"/>
            <a:r>
              <a:rPr lang="en-US" sz="1600" b="1" dirty="0">
                <a:solidFill>
                  <a:srgbClr val="768084"/>
                </a:solidFill>
                <a:latin typeface="Klavika Basic" panose="020B0506040000020004" pitchFamily="34" charset="0"/>
              </a:rPr>
              <a:t>Blood Donation</a:t>
            </a:r>
          </a:p>
        </p:txBody>
      </p:sp>
      <p:sp>
        <p:nvSpPr>
          <p:cNvPr id="15" name="Rectangle 14"/>
          <p:cNvSpPr/>
          <p:nvPr/>
        </p:nvSpPr>
        <p:spPr>
          <a:xfrm>
            <a:off x="5330481" y="4419632"/>
            <a:ext cx="1667111" cy="923330"/>
          </a:xfrm>
          <a:prstGeom prst="rect">
            <a:avLst/>
          </a:prstGeom>
        </p:spPr>
        <p:txBody>
          <a:bodyPr wrap="square" numCol="1" spcCol="457200">
            <a:spAutoFit/>
          </a:bodyPr>
          <a:lstStyle/>
          <a:p>
            <a:pPr marL="285750" indent="-285750"/>
            <a:r>
              <a:rPr lang="en-US" sz="5400" b="1" dirty="0">
                <a:solidFill>
                  <a:srgbClr val="768084"/>
                </a:solidFill>
                <a:latin typeface="Klavika Basic" panose="020B0506040000020004" pitchFamily="34" charset="0"/>
              </a:rPr>
              <a:t>10%</a:t>
            </a:r>
          </a:p>
        </p:txBody>
      </p:sp>
      <p:sp>
        <p:nvSpPr>
          <p:cNvPr id="16" name="Rectangle 15"/>
          <p:cNvSpPr/>
          <p:nvPr/>
        </p:nvSpPr>
        <p:spPr>
          <a:xfrm>
            <a:off x="5084629" y="5141175"/>
            <a:ext cx="1963582" cy="584775"/>
          </a:xfrm>
          <a:prstGeom prst="rect">
            <a:avLst/>
          </a:prstGeom>
        </p:spPr>
        <p:txBody>
          <a:bodyPr wrap="square" numCol="1" spcCol="457200">
            <a:spAutoFit/>
          </a:bodyPr>
          <a:lstStyle/>
          <a:p>
            <a:pPr marL="285750" indent="-285750" algn="ctr"/>
            <a:r>
              <a:rPr lang="en-US" sz="1600" b="1" dirty="0">
                <a:solidFill>
                  <a:srgbClr val="768084"/>
                </a:solidFill>
                <a:latin typeface="Klavika Basic" panose="020B0506040000020004" pitchFamily="34" charset="0"/>
              </a:rPr>
              <a:t>Bookmobiles +</a:t>
            </a:r>
          </a:p>
          <a:p>
            <a:pPr marL="285750" indent="-285750" algn="ctr"/>
            <a:r>
              <a:rPr lang="en-US" sz="1600" b="1" dirty="0">
                <a:solidFill>
                  <a:srgbClr val="768084"/>
                </a:solidFill>
                <a:latin typeface="Klavika Basic" panose="020B0506040000020004" pitchFamily="34" charset="0"/>
              </a:rPr>
              <a:t>Library Outreach</a:t>
            </a:r>
          </a:p>
        </p:txBody>
      </p:sp>
      <p:sp>
        <p:nvSpPr>
          <p:cNvPr id="18" name="Rectangle 17"/>
          <p:cNvSpPr/>
          <p:nvPr/>
        </p:nvSpPr>
        <p:spPr>
          <a:xfrm>
            <a:off x="7719882" y="4419632"/>
            <a:ext cx="1667111" cy="923330"/>
          </a:xfrm>
          <a:prstGeom prst="rect">
            <a:avLst/>
          </a:prstGeom>
        </p:spPr>
        <p:txBody>
          <a:bodyPr wrap="square" numCol="1" spcCol="457200">
            <a:spAutoFit/>
          </a:bodyPr>
          <a:lstStyle/>
          <a:p>
            <a:pPr marL="285750" indent="-285750"/>
            <a:r>
              <a:rPr lang="en-US" sz="5400" b="1" dirty="0">
                <a:solidFill>
                  <a:srgbClr val="768084"/>
                </a:solidFill>
                <a:latin typeface="Klavika Basic" panose="020B0506040000020004" pitchFamily="34" charset="0"/>
              </a:rPr>
              <a:t>10%</a:t>
            </a:r>
          </a:p>
        </p:txBody>
      </p:sp>
      <p:sp>
        <p:nvSpPr>
          <p:cNvPr id="19" name="Rectangle 18"/>
          <p:cNvSpPr/>
          <p:nvPr/>
        </p:nvSpPr>
        <p:spPr>
          <a:xfrm>
            <a:off x="7474030" y="5145935"/>
            <a:ext cx="1963582" cy="338554"/>
          </a:xfrm>
          <a:prstGeom prst="rect">
            <a:avLst/>
          </a:prstGeom>
        </p:spPr>
        <p:txBody>
          <a:bodyPr wrap="square" numCol="1" spcCol="457200">
            <a:spAutoFit/>
          </a:bodyPr>
          <a:lstStyle/>
          <a:p>
            <a:pPr marL="285750" indent="-285750" algn="ctr"/>
            <a:r>
              <a:rPr lang="en-US" sz="1600" b="1" dirty="0">
                <a:solidFill>
                  <a:srgbClr val="768084"/>
                </a:solidFill>
                <a:latin typeface="Klavika Basic" panose="020B0506040000020004" pitchFamily="34" charset="0"/>
              </a:rPr>
              <a:t>Classrooms</a:t>
            </a:r>
          </a:p>
        </p:txBody>
      </p:sp>
      <p:sp>
        <p:nvSpPr>
          <p:cNvPr id="20" name="Rectangle 19"/>
          <p:cNvSpPr/>
          <p:nvPr/>
        </p:nvSpPr>
        <p:spPr>
          <a:xfrm>
            <a:off x="10121976" y="4419632"/>
            <a:ext cx="1667111" cy="923330"/>
          </a:xfrm>
          <a:prstGeom prst="rect">
            <a:avLst/>
          </a:prstGeom>
        </p:spPr>
        <p:txBody>
          <a:bodyPr wrap="square" numCol="1" spcCol="457200">
            <a:spAutoFit/>
          </a:bodyPr>
          <a:lstStyle/>
          <a:p>
            <a:pPr marL="285750" indent="-285750"/>
            <a:r>
              <a:rPr lang="en-US" sz="5400" b="1" dirty="0">
                <a:solidFill>
                  <a:srgbClr val="768084"/>
                </a:solidFill>
                <a:latin typeface="Klavika Basic" panose="020B0506040000020004" pitchFamily="34" charset="0"/>
              </a:rPr>
              <a:t>10%</a:t>
            </a:r>
          </a:p>
        </p:txBody>
      </p:sp>
      <p:sp>
        <p:nvSpPr>
          <p:cNvPr id="21" name="Rectangle 20"/>
          <p:cNvSpPr/>
          <p:nvPr/>
        </p:nvSpPr>
        <p:spPr>
          <a:xfrm>
            <a:off x="9876124" y="5141175"/>
            <a:ext cx="1963582" cy="338554"/>
          </a:xfrm>
          <a:prstGeom prst="rect">
            <a:avLst/>
          </a:prstGeom>
        </p:spPr>
        <p:txBody>
          <a:bodyPr wrap="square" numCol="1" spcCol="457200">
            <a:spAutoFit/>
          </a:bodyPr>
          <a:lstStyle/>
          <a:p>
            <a:pPr marL="285750" indent="-285750" algn="ctr"/>
            <a:r>
              <a:rPr lang="en-US" sz="1600" b="1" dirty="0">
                <a:solidFill>
                  <a:srgbClr val="768084"/>
                </a:solidFill>
                <a:latin typeface="Klavika Basic" panose="020B0506040000020004" pitchFamily="34" charset="0"/>
              </a:rPr>
              <a:t>Miscellaneous</a:t>
            </a:r>
          </a:p>
        </p:txBody>
      </p:sp>
      <p:sp>
        <p:nvSpPr>
          <p:cNvPr id="7" name="Rectangle 6">
            <a:extLst>
              <a:ext uri="{FF2B5EF4-FFF2-40B4-BE49-F238E27FC236}">
                <a16:creationId xmlns:a16="http://schemas.microsoft.com/office/drawing/2014/main" id="{6075EA9D-BBCA-DA41-A71B-87E9D08B08AE}"/>
              </a:ext>
            </a:extLst>
          </p:cNvPr>
          <p:cNvSpPr/>
          <p:nvPr/>
        </p:nvSpPr>
        <p:spPr>
          <a:xfrm>
            <a:off x="-498526" y="1299870"/>
            <a:ext cx="12178145" cy="1569660"/>
          </a:xfrm>
          <a:prstGeom prst="rect">
            <a:avLst/>
          </a:prstGeom>
        </p:spPr>
        <p:txBody>
          <a:bodyPr wrap="square">
            <a:spAutoFit/>
          </a:bodyPr>
          <a:lstStyle/>
          <a:p>
            <a:pPr marL="914400"/>
            <a:r>
              <a:rPr lang="en-US" sz="2400" dirty="0">
                <a:solidFill>
                  <a:schemeClr val="tx1">
                    <a:lumMod val="65000"/>
                    <a:lumOff val="35000"/>
                  </a:schemeClr>
                </a:solidFill>
                <a:latin typeface="Klavika Basic" panose="020B0506040000020004" pitchFamily="34" charset="0"/>
              </a:rPr>
              <a:t>With a 30-year history at Winnebago, the Specialty Vehicles division partners with leading specialty vehicle upfitters to create custom mobile solutions for customers such as schools, universities, hospitals, clinics, libraries, art centers, sports teams, and broadcast media as well as state and federal government agencies.</a:t>
            </a:r>
          </a:p>
        </p:txBody>
      </p:sp>
      <p:sp>
        <p:nvSpPr>
          <p:cNvPr id="11" name="TextBox 10">
            <a:extLst>
              <a:ext uri="{FF2B5EF4-FFF2-40B4-BE49-F238E27FC236}">
                <a16:creationId xmlns:a16="http://schemas.microsoft.com/office/drawing/2014/main" id="{B81FE22D-18F2-C048-B21B-C0A061E2E035}"/>
              </a:ext>
            </a:extLst>
          </p:cNvPr>
          <p:cNvSpPr txBox="1"/>
          <p:nvPr/>
        </p:nvSpPr>
        <p:spPr>
          <a:xfrm>
            <a:off x="1091045" y="1479204"/>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ED178B3C-3B99-B345-BD6A-C04A1981B82C}"/>
              </a:ext>
            </a:extLst>
          </p:cNvPr>
          <p:cNvSpPr txBox="1"/>
          <p:nvPr/>
        </p:nvSpPr>
        <p:spPr>
          <a:xfrm>
            <a:off x="394855" y="133767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6549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6652CE-7F1E-DD4B-942E-FCBD39593513}"/>
              </a:ext>
            </a:extLst>
          </p:cNvPr>
          <p:cNvPicPr>
            <a:picLocks noChangeAspect="1"/>
          </p:cNvPicPr>
          <p:nvPr/>
        </p:nvPicPr>
        <p:blipFill>
          <a:blip r:embed="rId2"/>
          <a:stretch>
            <a:fillRect/>
          </a:stretch>
        </p:blipFill>
        <p:spPr>
          <a:xfrm>
            <a:off x="8882204" y="126551"/>
            <a:ext cx="3144696" cy="1426283"/>
          </a:xfrm>
          <a:prstGeom prst="rect">
            <a:avLst/>
          </a:prstGeom>
        </p:spPr>
      </p:pic>
      <p:sp>
        <p:nvSpPr>
          <p:cNvPr id="9" name="Title 8">
            <a:extLst>
              <a:ext uri="{FF2B5EF4-FFF2-40B4-BE49-F238E27FC236}">
                <a16:creationId xmlns:a16="http://schemas.microsoft.com/office/drawing/2014/main" id="{2A7AF0AD-F180-F246-90BC-D34F18228542}"/>
              </a:ext>
            </a:extLst>
          </p:cNvPr>
          <p:cNvSpPr>
            <a:spLocks noGrp="1"/>
          </p:cNvSpPr>
          <p:nvPr>
            <p:ph type="title"/>
          </p:nvPr>
        </p:nvSpPr>
        <p:spPr>
          <a:xfrm>
            <a:off x="241852" y="0"/>
            <a:ext cx="10515600" cy="1325563"/>
          </a:xfrm>
        </p:spPr>
        <p:txBody>
          <a:bodyPr/>
          <a:lstStyle/>
          <a:p>
            <a:r>
              <a:rPr lang="en-US" dirty="0"/>
              <a:t>LEGENDARY CONSTRUCTION</a:t>
            </a:r>
          </a:p>
        </p:txBody>
      </p:sp>
      <p:pic>
        <p:nvPicPr>
          <p:cNvPr id="10" name="Picture 9">
            <a:extLst>
              <a:ext uri="{FF2B5EF4-FFF2-40B4-BE49-F238E27FC236}">
                <a16:creationId xmlns:a16="http://schemas.microsoft.com/office/drawing/2014/main" id="{F9BE9C99-CB7F-5E49-BFD2-8AACE1A6E7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5885" y="924522"/>
            <a:ext cx="7568493" cy="6198335"/>
          </a:xfrm>
          <a:prstGeom prst="rect">
            <a:avLst/>
          </a:prstGeom>
        </p:spPr>
      </p:pic>
      <p:sp>
        <p:nvSpPr>
          <p:cNvPr id="14" name="Rectangle 13">
            <a:extLst>
              <a:ext uri="{FF2B5EF4-FFF2-40B4-BE49-F238E27FC236}">
                <a16:creationId xmlns:a16="http://schemas.microsoft.com/office/drawing/2014/main" id="{7247FFEB-A59F-4146-AF9E-79826BDEB315}"/>
              </a:ext>
            </a:extLst>
          </p:cNvPr>
          <p:cNvSpPr/>
          <p:nvPr/>
        </p:nvSpPr>
        <p:spPr>
          <a:xfrm>
            <a:off x="318910" y="1958175"/>
            <a:ext cx="1567327" cy="784830"/>
          </a:xfrm>
          <a:prstGeom prst="rect">
            <a:avLst/>
          </a:prstGeom>
        </p:spPr>
        <p:txBody>
          <a:bodyPr wrap="square">
            <a:spAutoFit/>
          </a:bodyPr>
          <a:lstStyle/>
          <a:p>
            <a:r>
              <a:rPr lang="en-US" sz="1500" b="1" i="1" dirty="0">
                <a:solidFill>
                  <a:srgbClr val="4D7082"/>
                </a:solidFill>
                <a:latin typeface="Klavika Basic" panose="020B0506040000020004" pitchFamily="34" charset="0"/>
              </a:rPr>
              <a:t>One Piece Fiberglass Roof</a:t>
            </a:r>
            <a:endParaRPr lang="en-US" sz="1500" dirty="0">
              <a:effectLst/>
              <a:latin typeface="Klavika Basic" panose="020B0506040000020004" pitchFamily="34" charset="0"/>
            </a:endParaRPr>
          </a:p>
        </p:txBody>
      </p:sp>
      <p:sp>
        <p:nvSpPr>
          <p:cNvPr id="15" name="Rectangle 14">
            <a:extLst>
              <a:ext uri="{FF2B5EF4-FFF2-40B4-BE49-F238E27FC236}">
                <a16:creationId xmlns:a16="http://schemas.microsoft.com/office/drawing/2014/main" id="{5A470861-C67B-9F41-ABF0-C8D5D76FB04E}"/>
              </a:ext>
            </a:extLst>
          </p:cNvPr>
          <p:cNvSpPr/>
          <p:nvPr/>
        </p:nvSpPr>
        <p:spPr>
          <a:xfrm>
            <a:off x="5826816" y="1277493"/>
            <a:ext cx="2368059" cy="323165"/>
          </a:xfrm>
          <a:prstGeom prst="rect">
            <a:avLst/>
          </a:prstGeom>
        </p:spPr>
        <p:txBody>
          <a:bodyPr wrap="square">
            <a:spAutoFit/>
          </a:bodyPr>
          <a:lstStyle/>
          <a:p>
            <a:r>
              <a:rPr lang="en-US" sz="1500" b="1" i="1" dirty="0">
                <a:solidFill>
                  <a:srgbClr val="4D7082"/>
                </a:solidFill>
                <a:latin typeface="Klavika Basic" panose="020B0506040000020004" pitchFamily="34" charset="0"/>
              </a:rPr>
              <a:t>Thermo-Panel® Sidewalls</a:t>
            </a:r>
            <a:endParaRPr lang="en-US" sz="1500" dirty="0">
              <a:effectLst/>
              <a:latin typeface="Klavika Basic" panose="020B0506040000020004" pitchFamily="34" charset="0"/>
            </a:endParaRPr>
          </a:p>
        </p:txBody>
      </p:sp>
      <p:sp>
        <p:nvSpPr>
          <p:cNvPr id="16" name="Rectangle 15">
            <a:extLst>
              <a:ext uri="{FF2B5EF4-FFF2-40B4-BE49-F238E27FC236}">
                <a16:creationId xmlns:a16="http://schemas.microsoft.com/office/drawing/2014/main" id="{38C5A3F6-A277-D04E-A9A6-626A2EB25115}"/>
              </a:ext>
            </a:extLst>
          </p:cNvPr>
          <p:cNvSpPr/>
          <p:nvPr/>
        </p:nvSpPr>
        <p:spPr>
          <a:xfrm>
            <a:off x="10393477" y="2479058"/>
            <a:ext cx="1633423" cy="323165"/>
          </a:xfrm>
          <a:prstGeom prst="rect">
            <a:avLst/>
          </a:prstGeom>
        </p:spPr>
        <p:txBody>
          <a:bodyPr wrap="square">
            <a:spAutoFit/>
          </a:bodyPr>
          <a:lstStyle/>
          <a:p>
            <a:r>
              <a:rPr lang="en-US" sz="1500" b="1" i="1" dirty="0">
                <a:solidFill>
                  <a:srgbClr val="4D7082"/>
                </a:solidFill>
                <a:latin typeface="Klavika Basic" panose="020B0506040000020004" pitchFamily="34" charset="0"/>
              </a:rPr>
              <a:t>Laser-Cut Tubing</a:t>
            </a:r>
            <a:endParaRPr lang="en-US" sz="1500" dirty="0">
              <a:effectLst/>
              <a:latin typeface="Klavika Basic" panose="020B0506040000020004" pitchFamily="34" charset="0"/>
            </a:endParaRPr>
          </a:p>
        </p:txBody>
      </p:sp>
      <p:sp>
        <p:nvSpPr>
          <p:cNvPr id="17" name="Rectangle 16">
            <a:extLst>
              <a:ext uri="{FF2B5EF4-FFF2-40B4-BE49-F238E27FC236}">
                <a16:creationId xmlns:a16="http://schemas.microsoft.com/office/drawing/2014/main" id="{00ED078C-F0C9-8F48-B4D9-F075EABA3081}"/>
              </a:ext>
            </a:extLst>
          </p:cNvPr>
          <p:cNvSpPr/>
          <p:nvPr/>
        </p:nvSpPr>
        <p:spPr>
          <a:xfrm>
            <a:off x="8523204" y="1966598"/>
            <a:ext cx="1633423" cy="323165"/>
          </a:xfrm>
          <a:prstGeom prst="rect">
            <a:avLst/>
          </a:prstGeom>
        </p:spPr>
        <p:txBody>
          <a:bodyPr wrap="square">
            <a:spAutoFit/>
          </a:bodyPr>
          <a:lstStyle/>
          <a:p>
            <a:r>
              <a:rPr lang="en-US" sz="1500" b="1" i="1" dirty="0">
                <a:solidFill>
                  <a:srgbClr val="4D7082"/>
                </a:solidFill>
                <a:latin typeface="Klavika Basic" panose="020B0506040000020004" pitchFamily="34" charset="0"/>
              </a:rPr>
              <a:t>Solid Framework</a:t>
            </a:r>
            <a:endParaRPr lang="en-US" sz="1500" dirty="0">
              <a:effectLst/>
              <a:latin typeface="Klavika Basic" panose="020B0506040000020004" pitchFamily="34" charset="0"/>
            </a:endParaRPr>
          </a:p>
        </p:txBody>
      </p:sp>
      <p:sp>
        <p:nvSpPr>
          <p:cNvPr id="18" name="Rectangle 17">
            <a:extLst>
              <a:ext uri="{FF2B5EF4-FFF2-40B4-BE49-F238E27FC236}">
                <a16:creationId xmlns:a16="http://schemas.microsoft.com/office/drawing/2014/main" id="{2220210A-22E7-D94B-A9E0-F7FE5DDE840F}"/>
              </a:ext>
            </a:extLst>
          </p:cNvPr>
          <p:cNvSpPr/>
          <p:nvPr/>
        </p:nvSpPr>
        <p:spPr>
          <a:xfrm>
            <a:off x="9622185" y="3654300"/>
            <a:ext cx="1871476" cy="323165"/>
          </a:xfrm>
          <a:prstGeom prst="rect">
            <a:avLst/>
          </a:prstGeom>
        </p:spPr>
        <p:txBody>
          <a:bodyPr wrap="square">
            <a:spAutoFit/>
          </a:bodyPr>
          <a:lstStyle/>
          <a:p>
            <a:r>
              <a:rPr lang="en-US" sz="1500" b="1" i="1" dirty="0">
                <a:solidFill>
                  <a:srgbClr val="4D7082"/>
                </a:solidFill>
                <a:latin typeface="Klavika Basic" panose="020B0506040000020004" pitchFamily="34" charset="0"/>
              </a:rPr>
              <a:t>Interlocking Joints</a:t>
            </a:r>
            <a:endParaRPr lang="en-US" sz="1500" dirty="0">
              <a:effectLst/>
              <a:latin typeface="Klavika Basic" panose="020B0506040000020004" pitchFamily="34" charset="0"/>
            </a:endParaRPr>
          </a:p>
        </p:txBody>
      </p:sp>
      <p:sp>
        <p:nvSpPr>
          <p:cNvPr id="19" name="Rectangle 18">
            <a:extLst>
              <a:ext uri="{FF2B5EF4-FFF2-40B4-BE49-F238E27FC236}">
                <a16:creationId xmlns:a16="http://schemas.microsoft.com/office/drawing/2014/main" id="{22665BDA-91C0-3D49-93DC-6707EEB85E4E}"/>
              </a:ext>
            </a:extLst>
          </p:cNvPr>
          <p:cNvSpPr/>
          <p:nvPr/>
        </p:nvSpPr>
        <p:spPr>
          <a:xfrm>
            <a:off x="3732153" y="5235723"/>
            <a:ext cx="1633423" cy="323165"/>
          </a:xfrm>
          <a:prstGeom prst="rect">
            <a:avLst/>
          </a:prstGeom>
        </p:spPr>
        <p:txBody>
          <a:bodyPr wrap="square">
            <a:spAutoFit/>
          </a:bodyPr>
          <a:lstStyle/>
          <a:p>
            <a:r>
              <a:rPr lang="en-US" sz="1500" b="1" i="1" dirty="0">
                <a:solidFill>
                  <a:srgbClr val="4D7082"/>
                </a:solidFill>
                <a:latin typeface="Klavika Basic" panose="020B0506040000020004" pitchFamily="34" charset="0"/>
              </a:rPr>
              <a:t>E-Coating</a:t>
            </a:r>
            <a:endParaRPr lang="en-US" sz="1500" dirty="0">
              <a:effectLst/>
              <a:latin typeface="Klavika Basic" panose="020B0506040000020004" pitchFamily="34" charset="0"/>
            </a:endParaRPr>
          </a:p>
        </p:txBody>
      </p:sp>
      <p:sp>
        <p:nvSpPr>
          <p:cNvPr id="20" name="Rectangle 19">
            <a:extLst>
              <a:ext uri="{FF2B5EF4-FFF2-40B4-BE49-F238E27FC236}">
                <a16:creationId xmlns:a16="http://schemas.microsoft.com/office/drawing/2014/main" id="{6E4ABDA0-ABE1-9D41-838C-B98767968BB9}"/>
              </a:ext>
            </a:extLst>
          </p:cNvPr>
          <p:cNvSpPr/>
          <p:nvPr/>
        </p:nvSpPr>
        <p:spPr>
          <a:xfrm>
            <a:off x="9339915" y="5023347"/>
            <a:ext cx="1633423" cy="323165"/>
          </a:xfrm>
          <a:prstGeom prst="rect">
            <a:avLst/>
          </a:prstGeom>
        </p:spPr>
        <p:txBody>
          <a:bodyPr wrap="square">
            <a:spAutoFit/>
          </a:bodyPr>
          <a:lstStyle/>
          <a:p>
            <a:r>
              <a:rPr lang="en-US" sz="1500" b="1" i="1" dirty="0">
                <a:solidFill>
                  <a:srgbClr val="4D7082"/>
                </a:solidFill>
                <a:latin typeface="Klavika Basic" panose="020B0506040000020004" pitchFamily="34" charset="0"/>
              </a:rPr>
              <a:t>Embedded Steel</a:t>
            </a:r>
            <a:endParaRPr lang="en-US" sz="1500" dirty="0">
              <a:effectLst/>
              <a:latin typeface="Klavika Basic" panose="020B0506040000020004" pitchFamily="34" charset="0"/>
            </a:endParaRPr>
          </a:p>
        </p:txBody>
      </p:sp>
      <p:sp>
        <p:nvSpPr>
          <p:cNvPr id="21" name="Rectangle 20">
            <a:extLst>
              <a:ext uri="{FF2B5EF4-FFF2-40B4-BE49-F238E27FC236}">
                <a16:creationId xmlns:a16="http://schemas.microsoft.com/office/drawing/2014/main" id="{3BB7B0F0-D831-2C41-97CE-A3E2D50ED621}"/>
              </a:ext>
            </a:extLst>
          </p:cNvPr>
          <p:cNvSpPr/>
          <p:nvPr/>
        </p:nvSpPr>
        <p:spPr>
          <a:xfrm>
            <a:off x="5155254" y="5575244"/>
            <a:ext cx="1298144" cy="553998"/>
          </a:xfrm>
          <a:prstGeom prst="rect">
            <a:avLst/>
          </a:prstGeom>
        </p:spPr>
        <p:txBody>
          <a:bodyPr wrap="square">
            <a:spAutoFit/>
          </a:bodyPr>
          <a:lstStyle/>
          <a:p>
            <a:r>
              <a:rPr lang="en-US" sz="1500" b="1" i="1" dirty="0">
                <a:solidFill>
                  <a:srgbClr val="4D7082"/>
                </a:solidFill>
                <a:latin typeface="Klavika Basic" panose="020B0506040000020004" pitchFamily="34" charset="0"/>
              </a:rPr>
              <a:t>Commercial Grade Floor</a:t>
            </a:r>
            <a:endParaRPr lang="en-US" sz="1500" dirty="0">
              <a:effectLst/>
              <a:latin typeface="Klavika Basic" panose="020B0506040000020004" pitchFamily="34" charset="0"/>
            </a:endParaRPr>
          </a:p>
        </p:txBody>
      </p:sp>
      <p:cxnSp>
        <p:nvCxnSpPr>
          <p:cNvPr id="23" name="Elbow Connector 22">
            <a:extLst>
              <a:ext uri="{FF2B5EF4-FFF2-40B4-BE49-F238E27FC236}">
                <a16:creationId xmlns:a16="http://schemas.microsoft.com/office/drawing/2014/main" id="{08C9F7AE-58F6-EE41-A6E3-37CA4A91C67A}"/>
              </a:ext>
            </a:extLst>
          </p:cNvPr>
          <p:cNvCxnSpPr>
            <a:cxnSpLocks/>
          </p:cNvCxnSpPr>
          <p:nvPr/>
        </p:nvCxnSpPr>
        <p:spPr>
          <a:xfrm rot="10800000" flipV="1">
            <a:off x="1768029" y="1629423"/>
            <a:ext cx="2074766" cy="488817"/>
          </a:xfrm>
          <a:prstGeom prst="bentConnector3">
            <a:avLst>
              <a:gd name="adj1" fmla="val -209"/>
            </a:avLst>
          </a:prstGeom>
          <a:ln w="28575" cap="rnd">
            <a:solidFill>
              <a:srgbClr val="267E97"/>
            </a:solidFill>
            <a:bevel/>
            <a:headEnd type="oval"/>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C3A9677C-F7EB-3A4B-8E40-730F997275DB}"/>
              </a:ext>
            </a:extLst>
          </p:cNvPr>
          <p:cNvCxnSpPr>
            <a:cxnSpLocks/>
          </p:cNvCxnSpPr>
          <p:nvPr/>
        </p:nvCxnSpPr>
        <p:spPr>
          <a:xfrm flipV="1">
            <a:off x="3471610" y="1423687"/>
            <a:ext cx="2373605" cy="1178021"/>
          </a:xfrm>
          <a:prstGeom prst="bentConnector3">
            <a:avLst>
              <a:gd name="adj1" fmla="val 50000"/>
            </a:avLst>
          </a:prstGeom>
          <a:ln w="28575" cap="rnd">
            <a:solidFill>
              <a:srgbClr val="267E97"/>
            </a:solidFill>
            <a:bevel/>
            <a:headEnd type="oval"/>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943DDA2B-0FB7-214B-AB77-02755338F460}"/>
              </a:ext>
            </a:extLst>
          </p:cNvPr>
          <p:cNvCxnSpPr>
            <a:cxnSpLocks/>
          </p:cNvCxnSpPr>
          <p:nvPr/>
        </p:nvCxnSpPr>
        <p:spPr>
          <a:xfrm flipV="1">
            <a:off x="9177195" y="2637048"/>
            <a:ext cx="1232593" cy="437810"/>
          </a:xfrm>
          <a:prstGeom prst="bentConnector3">
            <a:avLst>
              <a:gd name="adj1" fmla="val 667"/>
            </a:avLst>
          </a:prstGeom>
          <a:ln w="28575" cap="rnd">
            <a:solidFill>
              <a:srgbClr val="267E97"/>
            </a:solidFill>
            <a:bevel/>
            <a:headEnd type="oval"/>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129D8EF8-7C02-454C-A6FB-983FC6520A63}"/>
              </a:ext>
            </a:extLst>
          </p:cNvPr>
          <p:cNvCxnSpPr>
            <a:cxnSpLocks/>
          </p:cNvCxnSpPr>
          <p:nvPr/>
        </p:nvCxnSpPr>
        <p:spPr>
          <a:xfrm flipV="1">
            <a:off x="7430588" y="2120949"/>
            <a:ext cx="1127341" cy="694577"/>
          </a:xfrm>
          <a:prstGeom prst="bentConnector3">
            <a:avLst>
              <a:gd name="adj1" fmla="val -309"/>
            </a:avLst>
          </a:prstGeom>
          <a:ln w="28575" cap="rnd">
            <a:solidFill>
              <a:srgbClr val="267E97"/>
            </a:solidFill>
            <a:bevel/>
            <a:headEnd type="oval"/>
          </a:ln>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D88EF4C4-E88D-A04D-889F-4C2ABD1E4AE7}"/>
              </a:ext>
            </a:extLst>
          </p:cNvPr>
          <p:cNvCxnSpPr>
            <a:cxnSpLocks/>
          </p:cNvCxnSpPr>
          <p:nvPr/>
        </p:nvCxnSpPr>
        <p:spPr>
          <a:xfrm>
            <a:off x="6292059" y="3042797"/>
            <a:ext cx="3330126" cy="757697"/>
          </a:xfrm>
          <a:prstGeom prst="bentConnector3">
            <a:avLst>
              <a:gd name="adj1" fmla="val 50000"/>
            </a:avLst>
          </a:prstGeom>
          <a:ln w="28575" cap="rnd">
            <a:solidFill>
              <a:srgbClr val="267E97"/>
            </a:solidFill>
            <a:bevel/>
            <a:headEnd type="oval"/>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259211FA-FA2B-6E43-8EA3-70DE3ABCE84F}"/>
              </a:ext>
            </a:extLst>
          </p:cNvPr>
          <p:cNvCxnSpPr>
            <a:cxnSpLocks/>
          </p:cNvCxnSpPr>
          <p:nvPr/>
        </p:nvCxnSpPr>
        <p:spPr>
          <a:xfrm rot="5400000">
            <a:off x="3670849" y="4321294"/>
            <a:ext cx="1140171" cy="971261"/>
          </a:xfrm>
          <a:prstGeom prst="bentConnector3">
            <a:avLst>
              <a:gd name="adj1" fmla="val 3302"/>
            </a:avLst>
          </a:prstGeom>
          <a:ln w="28575" cap="rnd">
            <a:solidFill>
              <a:srgbClr val="267E97"/>
            </a:solidFill>
            <a:bevel/>
            <a:headEnd type="ova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18E5CE50-0EE5-9A4F-B13C-9A2F4C8E878A}"/>
              </a:ext>
            </a:extLst>
          </p:cNvPr>
          <p:cNvCxnSpPr>
            <a:cxnSpLocks/>
          </p:cNvCxnSpPr>
          <p:nvPr/>
        </p:nvCxnSpPr>
        <p:spPr>
          <a:xfrm>
            <a:off x="7042454" y="4479805"/>
            <a:ext cx="2297461" cy="689736"/>
          </a:xfrm>
          <a:prstGeom prst="bentConnector3">
            <a:avLst>
              <a:gd name="adj1" fmla="val -380"/>
            </a:avLst>
          </a:prstGeom>
          <a:ln w="28575" cap="rnd">
            <a:solidFill>
              <a:srgbClr val="267E97"/>
            </a:solidFill>
            <a:bevel/>
            <a:headEnd type="oval"/>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D82A2EC4-786D-4343-8C0A-4244B84E1D3F}"/>
              </a:ext>
            </a:extLst>
          </p:cNvPr>
          <p:cNvCxnSpPr>
            <a:cxnSpLocks/>
          </p:cNvCxnSpPr>
          <p:nvPr/>
        </p:nvCxnSpPr>
        <p:spPr>
          <a:xfrm rot="10800000" flipV="1">
            <a:off x="5178404" y="4920776"/>
            <a:ext cx="1527666" cy="797117"/>
          </a:xfrm>
          <a:prstGeom prst="bentConnector3">
            <a:avLst>
              <a:gd name="adj1" fmla="val 99249"/>
            </a:avLst>
          </a:prstGeom>
          <a:ln w="28575" cap="rnd">
            <a:solidFill>
              <a:srgbClr val="267E97"/>
            </a:solidFill>
            <a:bevel/>
            <a:headEnd type="ova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F9B3391-100F-AD41-A780-BE71A57C23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6622" y="3421644"/>
            <a:ext cx="2471155" cy="2471155"/>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974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a:extLst>
              <a:ext uri="{FF2B5EF4-FFF2-40B4-BE49-F238E27FC236}">
                <a16:creationId xmlns:a16="http://schemas.microsoft.com/office/drawing/2014/main" id="{EEFEC5C6-EC87-D944-BF82-17F3551CAD00}"/>
              </a:ext>
            </a:extLst>
          </p:cNvPr>
          <p:cNvSpPr/>
          <p:nvPr/>
        </p:nvSpPr>
        <p:spPr>
          <a:xfrm>
            <a:off x="8028661" y="1156138"/>
            <a:ext cx="3634806" cy="4770259"/>
          </a:xfrm>
          <a:prstGeom prst="roundRect">
            <a:avLst>
              <a:gd name="adj" fmla="val 4854"/>
            </a:avLst>
          </a:prstGeom>
          <a:solidFill>
            <a:schemeClr val="tx1">
              <a:lumMod val="50000"/>
              <a:lumOff val="50000"/>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ounded Rectangle 60">
            <a:extLst>
              <a:ext uri="{FF2B5EF4-FFF2-40B4-BE49-F238E27FC236}">
                <a16:creationId xmlns:a16="http://schemas.microsoft.com/office/drawing/2014/main" id="{EEFEC5C6-EC87-D944-BF82-17F3551CAD00}"/>
              </a:ext>
            </a:extLst>
          </p:cNvPr>
          <p:cNvSpPr/>
          <p:nvPr/>
        </p:nvSpPr>
        <p:spPr>
          <a:xfrm>
            <a:off x="4181109" y="1156138"/>
            <a:ext cx="3634806" cy="4770259"/>
          </a:xfrm>
          <a:prstGeom prst="roundRect">
            <a:avLst>
              <a:gd name="adj" fmla="val 4854"/>
            </a:avLst>
          </a:prstGeom>
          <a:solidFill>
            <a:schemeClr val="tx1">
              <a:lumMod val="50000"/>
              <a:lumOff val="50000"/>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ed Rectangle 35">
            <a:extLst>
              <a:ext uri="{FF2B5EF4-FFF2-40B4-BE49-F238E27FC236}">
                <a16:creationId xmlns:a16="http://schemas.microsoft.com/office/drawing/2014/main" id="{EEFEC5C6-EC87-D944-BF82-17F3551CAD00}"/>
              </a:ext>
            </a:extLst>
          </p:cNvPr>
          <p:cNvSpPr/>
          <p:nvPr/>
        </p:nvSpPr>
        <p:spPr>
          <a:xfrm>
            <a:off x="307988" y="1156138"/>
            <a:ext cx="3634806" cy="4770259"/>
          </a:xfrm>
          <a:prstGeom prst="roundRect">
            <a:avLst>
              <a:gd name="adj" fmla="val 4854"/>
            </a:avLst>
          </a:prstGeom>
          <a:solidFill>
            <a:schemeClr val="tx1">
              <a:lumMod val="50000"/>
              <a:lumOff val="50000"/>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82501A0E-87AD-2648-9709-1363B013F2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948" y="2171914"/>
            <a:ext cx="3617890" cy="2369338"/>
          </a:xfrm>
          <a:prstGeom prst="rect">
            <a:avLst/>
          </a:prstGeom>
        </p:spPr>
      </p:pic>
      <p:pic>
        <p:nvPicPr>
          <p:cNvPr id="18" name="Picture 17">
            <a:extLst>
              <a:ext uri="{FF2B5EF4-FFF2-40B4-BE49-F238E27FC236}">
                <a16:creationId xmlns:a16="http://schemas.microsoft.com/office/drawing/2014/main" id="{DFC73AD3-2703-F949-B25B-409D6F6913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4453" y="2422848"/>
            <a:ext cx="3756743" cy="2504494"/>
          </a:xfrm>
          <a:prstGeom prst="rect">
            <a:avLst/>
          </a:prstGeom>
        </p:spPr>
      </p:pic>
      <p:pic>
        <p:nvPicPr>
          <p:cNvPr id="10" name="Picture 9">
            <a:extLst>
              <a:ext uri="{FF2B5EF4-FFF2-40B4-BE49-F238E27FC236}">
                <a16:creationId xmlns:a16="http://schemas.microsoft.com/office/drawing/2014/main" id="{0E92BDE3-4AF3-F24C-8955-40C30DDF50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0661" y="2186831"/>
            <a:ext cx="3702976" cy="2462606"/>
          </a:xfrm>
          <a:prstGeom prst="rect">
            <a:avLst/>
          </a:prstGeom>
        </p:spPr>
      </p:pic>
      <p:pic>
        <p:nvPicPr>
          <p:cNvPr id="23" name="Picture 22">
            <a:extLst>
              <a:ext uri="{FF2B5EF4-FFF2-40B4-BE49-F238E27FC236}">
                <a16:creationId xmlns:a16="http://schemas.microsoft.com/office/drawing/2014/main" id="{B612449A-F8C2-E44D-9510-10A333C8B62B}"/>
              </a:ext>
            </a:extLst>
          </p:cNvPr>
          <p:cNvPicPr>
            <a:picLocks noChangeAspect="1"/>
          </p:cNvPicPr>
          <p:nvPr/>
        </p:nvPicPr>
        <p:blipFill>
          <a:blip r:embed="rId5"/>
          <a:stretch>
            <a:fillRect/>
          </a:stretch>
        </p:blipFill>
        <p:spPr>
          <a:xfrm>
            <a:off x="3290799" y="1353505"/>
            <a:ext cx="448800" cy="448800"/>
          </a:xfrm>
          <a:prstGeom prst="rect">
            <a:avLst/>
          </a:prstGeom>
        </p:spPr>
      </p:pic>
      <p:pic>
        <p:nvPicPr>
          <p:cNvPr id="30" name="Picture 29">
            <a:extLst>
              <a:ext uri="{FF2B5EF4-FFF2-40B4-BE49-F238E27FC236}">
                <a16:creationId xmlns:a16="http://schemas.microsoft.com/office/drawing/2014/main" id="{E8EF2FC4-A77E-C74C-81F9-81380AB6E7D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9365" r="20629" b="29989"/>
          <a:stretch/>
        </p:blipFill>
        <p:spPr>
          <a:xfrm>
            <a:off x="530353" y="4335099"/>
            <a:ext cx="370332" cy="314338"/>
          </a:xfrm>
          <a:prstGeom prst="rect">
            <a:avLst/>
          </a:prstGeom>
        </p:spPr>
      </p:pic>
      <p:sp>
        <p:nvSpPr>
          <p:cNvPr id="31" name="TextBox 30">
            <a:extLst>
              <a:ext uri="{FF2B5EF4-FFF2-40B4-BE49-F238E27FC236}">
                <a16:creationId xmlns:a16="http://schemas.microsoft.com/office/drawing/2014/main" id="{BDF165F8-4C7E-9249-9A04-5C685CD32809}"/>
              </a:ext>
            </a:extLst>
          </p:cNvPr>
          <p:cNvSpPr txBox="1"/>
          <p:nvPr/>
        </p:nvSpPr>
        <p:spPr>
          <a:xfrm>
            <a:off x="486392" y="4649437"/>
            <a:ext cx="1599644" cy="461665"/>
          </a:xfrm>
          <a:prstGeom prst="rect">
            <a:avLst/>
          </a:prstGeom>
          <a:noFill/>
        </p:spPr>
        <p:txBody>
          <a:bodyPr wrap="square" rtlCol="0">
            <a:spAutoFit/>
          </a:bodyPr>
          <a:lstStyle/>
          <a:p>
            <a:r>
              <a:rPr lang="en-US" sz="1200" i="1" dirty="0">
                <a:solidFill>
                  <a:schemeClr val="tx1">
                    <a:lumMod val="65000"/>
                    <a:lumOff val="35000"/>
                  </a:schemeClr>
                </a:solidFill>
                <a:latin typeface="Klavika Basic" panose="020B0506040000020004" pitchFamily="34" charset="0"/>
                <a:ea typeface="Klavika" charset="0"/>
                <a:cs typeface="Klavika" charset="0"/>
              </a:rPr>
              <a:t>Alternative fuel-ready options available</a:t>
            </a:r>
          </a:p>
        </p:txBody>
      </p:sp>
      <p:sp>
        <p:nvSpPr>
          <p:cNvPr id="40" name="Title 1">
            <a:extLst>
              <a:ext uri="{FF2B5EF4-FFF2-40B4-BE49-F238E27FC236}">
                <a16:creationId xmlns:a16="http://schemas.microsoft.com/office/drawing/2014/main" id="{8F5C3CA0-9CAF-104C-8BD8-CCE673859CD6}"/>
              </a:ext>
            </a:extLst>
          </p:cNvPr>
          <p:cNvSpPr txBox="1">
            <a:spLocks/>
          </p:cNvSpPr>
          <p:nvPr/>
        </p:nvSpPr>
        <p:spPr>
          <a:xfrm>
            <a:off x="228599" y="0"/>
            <a:ext cx="11963401" cy="1325563"/>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b="1" i="0" kern="1200">
                <a:solidFill>
                  <a:schemeClr val="tx1">
                    <a:lumMod val="65000"/>
                    <a:lumOff val="35000"/>
                  </a:schemeClr>
                </a:solidFill>
                <a:latin typeface="Klavika Basic Medium" panose="020B0506040000020004" pitchFamily="34" charset="0"/>
                <a:ea typeface="+mj-ea"/>
                <a:cs typeface="+mj-cs"/>
              </a:defRPr>
            </a:lvl1pPr>
          </a:lstStyle>
          <a:p>
            <a:r>
              <a:rPr lang="en-US" dirty="0"/>
              <a:t>COMMERCIAL VEHICLE PLATFORM OFFERINGS</a:t>
            </a:r>
          </a:p>
        </p:txBody>
      </p:sp>
      <p:sp>
        <p:nvSpPr>
          <p:cNvPr id="42" name="Title 1">
            <a:extLst>
              <a:ext uri="{FF2B5EF4-FFF2-40B4-BE49-F238E27FC236}">
                <a16:creationId xmlns:a16="http://schemas.microsoft.com/office/drawing/2014/main" id="{4707248B-F624-9243-AEB3-9D2F07F30265}"/>
              </a:ext>
            </a:extLst>
          </p:cNvPr>
          <p:cNvSpPr txBox="1">
            <a:spLocks/>
          </p:cNvSpPr>
          <p:nvPr/>
        </p:nvSpPr>
        <p:spPr>
          <a:xfrm>
            <a:off x="490766" y="1157239"/>
            <a:ext cx="2148839" cy="916108"/>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b="1" i="0" kern="1200">
                <a:solidFill>
                  <a:schemeClr val="tx1">
                    <a:lumMod val="65000"/>
                    <a:lumOff val="35000"/>
                  </a:schemeClr>
                </a:solidFill>
                <a:latin typeface="Klavika Basic Medium" panose="020B0506040000020004" pitchFamily="34" charset="0"/>
                <a:ea typeface="+mj-ea"/>
                <a:cs typeface="+mj-cs"/>
              </a:defRPr>
            </a:lvl1pPr>
          </a:lstStyle>
          <a:p>
            <a:r>
              <a:rPr lang="en-US" b="0" dirty="0"/>
              <a:t>J38S</a:t>
            </a:r>
          </a:p>
        </p:txBody>
      </p:sp>
      <p:sp>
        <p:nvSpPr>
          <p:cNvPr id="49" name="TextBox 48">
            <a:extLst>
              <a:ext uri="{FF2B5EF4-FFF2-40B4-BE49-F238E27FC236}">
                <a16:creationId xmlns:a16="http://schemas.microsoft.com/office/drawing/2014/main" id="{A56B14CB-65A5-874A-8F75-3A7706CD3BBB}"/>
              </a:ext>
            </a:extLst>
          </p:cNvPr>
          <p:cNvSpPr txBox="1"/>
          <p:nvPr/>
        </p:nvSpPr>
        <p:spPr>
          <a:xfrm>
            <a:off x="486391" y="1895938"/>
            <a:ext cx="1599644" cy="276999"/>
          </a:xfrm>
          <a:prstGeom prst="rect">
            <a:avLst/>
          </a:prstGeom>
          <a:noFill/>
        </p:spPr>
        <p:txBody>
          <a:bodyPr wrap="square" rtlCol="0">
            <a:spAutoFit/>
          </a:bodyPr>
          <a:lstStyle/>
          <a:p>
            <a:r>
              <a:rPr lang="en-US" sz="1200" i="1" dirty="0">
                <a:solidFill>
                  <a:schemeClr val="tx1">
                    <a:lumMod val="65000"/>
                    <a:lumOff val="35000"/>
                  </a:schemeClr>
                </a:solidFill>
                <a:latin typeface="Klavika Basic" panose="020B0506040000020004" pitchFamily="34" charset="0"/>
                <a:ea typeface="Klavika" charset="0"/>
                <a:cs typeface="Klavika" charset="0"/>
              </a:rPr>
              <a:t>3 Floorplans Available</a:t>
            </a:r>
          </a:p>
        </p:txBody>
      </p:sp>
      <p:sp>
        <p:nvSpPr>
          <p:cNvPr id="3" name="Rectangle 2">
            <a:extLst>
              <a:ext uri="{FF2B5EF4-FFF2-40B4-BE49-F238E27FC236}">
                <a16:creationId xmlns:a16="http://schemas.microsoft.com/office/drawing/2014/main" id="{406F6E42-281A-274A-B7C5-2444B86167E3}"/>
              </a:ext>
            </a:extLst>
          </p:cNvPr>
          <p:cNvSpPr/>
          <p:nvPr/>
        </p:nvSpPr>
        <p:spPr>
          <a:xfrm>
            <a:off x="2017449" y="4649437"/>
            <a:ext cx="1822999" cy="461665"/>
          </a:xfrm>
          <a:prstGeom prst="rect">
            <a:avLst/>
          </a:prstGeom>
        </p:spPr>
        <p:txBody>
          <a:bodyPr wrap="square">
            <a:spAutoFit/>
          </a:bodyPr>
          <a:lstStyle/>
          <a:p>
            <a:r>
              <a:rPr lang="en-US" sz="1200" i="1" dirty="0">
                <a:solidFill>
                  <a:schemeClr val="tx1">
                    <a:lumMod val="65000"/>
                    <a:lumOff val="35000"/>
                  </a:schemeClr>
                </a:solidFill>
                <a:latin typeface="Klavika Basic" panose="020B0506040000020004" pitchFamily="34" charset="0"/>
              </a:rPr>
              <a:t>26,000 lbs. GVWR. </a:t>
            </a:r>
            <a:br>
              <a:rPr lang="en-US" sz="1200" i="1" dirty="0">
                <a:solidFill>
                  <a:schemeClr val="tx1">
                    <a:lumMod val="65000"/>
                    <a:lumOff val="35000"/>
                  </a:schemeClr>
                </a:solidFill>
                <a:latin typeface="Klavika Basic" panose="020B0506040000020004" pitchFamily="34" charset="0"/>
              </a:rPr>
            </a:br>
            <a:r>
              <a:rPr lang="en-US" sz="1200" i="1" dirty="0">
                <a:solidFill>
                  <a:schemeClr val="tx1">
                    <a:lumMod val="65000"/>
                    <a:lumOff val="35000"/>
                  </a:schemeClr>
                </a:solidFill>
                <a:latin typeface="Klavika Basic" panose="020B0506040000020004" pitchFamily="34" charset="0"/>
              </a:rPr>
              <a:t>No CDL Required.</a:t>
            </a:r>
          </a:p>
        </p:txBody>
      </p:sp>
      <p:sp>
        <p:nvSpPr>
          <p:cNvPr id="32" name="TextBox 31">
            <a:extLst>
              <a:ext uri="{FF2B5EF4-FFF2-40B4-BE49-F238E27FC236}">
                <a16:creationId xmlns:a16="http://schemas.microsoft.com/office/drawing/2014/main" id="{A56B14CB-65A5-874A-8F75-3A7706CD3BBB}"/>
              </a:ext>
            </a:extLst>
          </p:cNvPr>
          <p:cNvSpPr txBox="1"/>
          <p:nvPr/>
        </p:nvSpPr>
        <p:spPr>
          <a:xfrm>
            <a:off x="4330067" y="1895937"/>
            <a:ext cx="1599644" cy="276999"/>
          </a:xfrm>
          <a:prstGeom prst="rect">
            <a:avLst/>
          </a:prstGeom>
          <a:noFill/>
        </p:spPr>
        <p:txBody>
          <a:bodyPr wrap="square" rtlCol="0">
            <a:spAutoFit/>
          </a:bodyPr>
          <a:lstStyle/>
          <a:p>
            <a:r>
              <a:rPr lang="en-US" sz="1200" i="1" dirty="0">
                <a:solidFill>
                  <a:schemeClr val="tx1">
                    <a:lumMod val="65000"/>
                    <a:lumOff val="35000"/>
                  </a:schemeClr>
                </a:solidFill>
                <a:latin typeface="Klavika Basic" panose="020B0506040000020004" pitchFamily="34" charset="0"/>
                <a:ea typeface="Klavika" charset="0"/>
                <a:cs typeface="Klavika" charset="0"/>
              </a:rPr>
              <a:t>2 Floorplans Available</a:t>
            </a:r>
          </a:p>
        </p:txBody>
      </p:sp>
      <p:sp>
        <p:nvSpPr>
          <p:cNvPr id="39" name="Title 1">
            <a:extLst>
              <a:ext uri="{FF2B5EF4-FFF2-40B4-BE49-F238E27FC236}">
                <a16:creationId xmlns:a16="http://schemas.microsoft.com/office/drawing/2014/main" id="{4707248B-F624-9243-AEB3-9D2F07F30265}"/>
              </a:ext>
            </a:extLst>
          </p:cNvPr>
          <p:cNvSpPr txBox="1">
            <a:spLocks/>
          </p:cNvSpPr>
          <p:nvPr/>
        </p:nvSpPr>
        <p:spPr>
          <a:xfrm>
            <a:off x="4330067" y="1157239"/>
            <a:ext cx="2148839" cy="916108"/>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b="1" i="0" kern="1200">
                <a:solidFill>
                  <a:schemeClr val="tx1">
                    <a:lumMod val="65000"/>
                    <a:lumOff val="35000"/>
                  </a:schemeClr>
                </a:solidFill>
                <a:latin typeface="Klavika Basic Medium" panose="020B0506040000020004" pitchFamily="34" charset="0"/>
                <a:ea typeface="+mj-ea"/>
                <a:cs typeface="+mj-cs"/>
              </a:defRPr>
            </a:lvl1pPr>
          </a:lstStyle>
          <a:p>
            <a:r>
              <a:rPr lang="en-US" b="0" dirty="0"/>
              <a:t>J33S</a:t>
            </a:r>
          </a:p>
        </p:txBody>
      </p:sp>
      <p:pic>
        <p:nvPicPr>
          <p:cNvPr id="56" name="Picture 55">
            <a:extLst>
              <a:ext uri="{FF2B5EF4-FFF2-40B4-BE49-F238E27FC236}">
                <a16:creationId xmlns:a16="http://schemas.microsoft.com/office/drawing/2014/main" id="{15A34695-431A-5948-A59E-33BE9425F6D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42117" y="5266716"/>
            <a:ext cx="1463205" cy="409293"/>
          </a:xfrm>
          <a:prstGeom prst="rect">
            <a:avLst/>
          </a:prstGeom>
        </p:spPr>
      </p:pic>
      <p:pic>
        <p:nvPicPr>
          <p:cNvPr id="57" name="Picture 56" descr="Image result for ford logo">
            <a:extLst>
              <a:ext uri="{FF2B5EF4-FFF2-40B4-BE49-F238E27FC236}">
                <a16:creationId xmlns:a16="http://schemas.microsoft.com/office/drawing/2014/main" id="{4455EB86-2271-804B-8757-8C6C27CD263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3629" y="5276843"/>
            <a:ext cx="1019765" cy="38904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15A34695-431A-5948-A59E-33BE9425F6D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61357" y="5274209"/>
            <a:ext cx="1463205" cy="409293"/>
          </a:xfrm>
          <a:prstGeom prst="rect">
            <a:avLst/>
          </a:prstGeom>
        </p:spPr>
      </p:pic>
      <p:pic>
        <p:nvPicPr>
          <p:cNvPr id="60" name="Picture 59" descr="Image result for ford logo">
            <a:extLst>
              <a:ext uri="{FF2B5EF4-FFF2-40B4-BE49-F238E27FC236}">
                <a16:creationId xmlns:a16="http://schemas.microsoft.com/office/drawing/2014/main" id="{4455EB86-2271-804B-8757-8C6C27CD263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315143" y="5276843"/>
            <a:ext cx="1019765" cy="389041"/>
          </a:xfrm>
          <a:prstGeom prst="rect">
            <a:avLst/>
          </a:prstGeom>
          <a:noFill/>
          <a:extLst>
            <a:ext uri="{909E8E84-426E-40DD-AFC4-6F175D3DCCD1}">
              <a14:hiddenFill xmlns:a14="http://schemas.microsoft.com/office/drawing/2010/main">
                <a:solidFill>
                  <a:srgbClr val="FFFFFF"/>
                </a:solidFill>
              </a14:hiddenFill>
            </a:ext>
          </a:extLst>
        </p:spPr>
      </p:pic>
      <p:sp>
        <p:nvSpPr>
          <p:cNvPr id="66" name="Title 1">
            <a:extLst>
              <a:ext uri="{FF2B5EF4-FFF2-40B4-BE49-F238E27FC236}">
                <a16:creationId xmlns:a16="http://schemas.microsoft.com/office/drawing/2014/main" id="{4707248B-F624-9243-AEB3-9D2F07F30265}"/>
              </a:ext>
            </a:extLst>
          </p:cNvPr>
          <p:cNvSpPr txBox="1">
            <a:spLocks/>
          </p:cNvSpPr>
          <p:nvPr/>
        </p:nvSpPr>
        <p:spPr>
          <a:xfrm>
            <a:off x="8149270" y="1157239"/>
            <a:ext cx="2148839" cy="916108"/>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b="1" i="0" kern="1200">
                <a:solidFill>
                  <a:schemeClr val="tx1">
                    <a:lumMod val="65000"/>
                    <a:lumOff val="35000"/>
                  </a:schemeClr>
                </a:solidFill>
                <a:latin typeface="Klavika Basic Medium" panose="020B0506040000020004" pitchFamily="34" charset="0"/>
                <a:ea typeface="+mj-ea"/>
                <a:cs typeface="+mj-cs"/>
              </a:defRPr>
            </a:lvl1pPr>
          </a:lstStyle>
          <a:p>
            <a:r>
              <a:rPr lang="en-US" b="0" dirty="0"/>
              <a:t>423S</a:t>
            </a:r>
          </a:p>
        </p:txBody>
      </p:sp>
      <p:sp>
        <p:nvSpPr>
          <p:cNvPr id="67" name="TextBox 66">
            <a:extLst>
              <a:ext uri="{FF2B5EF4-FFF2-40B4-BE49-F238E27FC236}">
                <a16:creationId xmlns:a16="http://schemas.microsoft.com/office/drawing/2014/main" id="{A56B14CB-65A5-874A-8F75-3A7706CD3BBB}"/>
              </a:ext>
            </a:extLst>
          </p:cNvPr>
          <p:cNvSpPr txBox="1"/>
          <p:nvPr/>
        </p:nvSpPr>
        <p:spPr>
          <a:xfrm>
            <a:off x="8149270" y="1895937"/>
            <a:ext cx="1599644" cy="276999"/>
          </a:xfrm>
          <a:prstGeom prst="rect">
            <a:avLst/>
          </a:prstGeom>
          <a:noFill/>
        </p:spPr>
        <p:txBody>
          <a:bodyPr wrap="square" rtlCol="0">
            <a:spAutoFit/>
          </a:bodyPr>
          <a:lstStyle/>
          <a:p>
            <a:r>
              <a:rPr lang="en-US" sz="1200" i="1" dirty="0">
                <a:solidFill>
                  <a:schemeClr val="tx1">
                    <a:lumMod val="65000"/>
                    <a:lumOff val="35000"/>
                  </a:schemeClr>
                </a:solidFill>
                <a:latin typeface="Klavika Basic" panose="020B0506040000020004" pitchFamily="34" charset="0"/>
                <a:ea typeface="Klavika" charset="0"/>
                <a:cs typeface="Klavika" charset="0"/>
              </a:rPr>
              <a:t>2 Floorplans Available</a:t>
            </a:r>
          </a:p>
        </p:txBody>
      </p:sp>
      <p:pic>
        <p:nvPicPr>
          <p:cNvPr id="68" name="Picture 67">
            <a:extLst>
              <a:ext uri="{FF2B5EF4-FFF2-40B4-BE49-F238E27FC236}">
                <a16:creationId xmlns:a16="http://schemas.microsoft.com/office/drawing/2014/main" id="{B612449A-F8C2-E44D-9510-10A333C8B62B}"/>
              </a:ext>
            </a:extLst>
          </p:cNvPr>
          <p:cNvPicPr>
            <a:picLocks noChangeAspect="1"/>
          </p:cNvPicPr>
          <p:nvPr/>
        </p:nvPicPr>
        <p:blipFill>
          <a:blip r:embed="rId5"/>
          <a:stretch>
            <a:fillRect/>
          </a:stretch>
        </p:blipFill>
        <p:spPr>
          <a:xfrm>
            <a:off x="7152939" y="1353505"/>
            <a:ext cx="448800" cy="448800"/>
          </a:xfrm>
          <a:prstGeom prst="rect">
            <a:avLst/>
          </a:prstGeom>
        </p:spPr>
      </p:pic>
      <p:sp>
        <p:nvSpPr>
          <p:cNvPr id="69" name="Rectangle 68">
            <a:extLst>
              <a:ext uri="{FF2B5EF4-FFF2-40B4-BE49-F238E27FC236}">
                <a16:creationId xmlns:a16="http://schemas.microsoft.com/office/drawing/2014/main" id="{406F6E42-281A-274A-B7C5-2444B86167E3}"/>
              </a:ext>
            </a:extLst>
          </p:cNvPr>
          <p:cNvSpPr/>
          <p:nvPr/>
        </p:nvSpPr>
        <p:spPr>
          <a:xfrm>
            <a:off x="4752990" y="4658472"/>
            <a:ext cx="2518317" cy="461665"/>
          </a:xfrm>
          <a:prstGeom prst="rect">
            <a:avLst/>
          </a:prstGeom>
        </p:spPr>
        <p:txBody>
          <a:bodyPr wrap="square">
            <a:spAutoFit/>
          </a:bodyPr>
          <a:lstStyle/>
          <a:p>
            <a:r>
              <a:rPr lang="en-US" sz="1200" i="1" dirty="0">
                <a:solidFill>
                  <a:schemeClr val="tx1">
                    <a:lumMod val="65000"/>
                    <a:lumOff val="35000"/>
                  </a:schemeClr>
                </a:solidFill>
                <a:latin typeface="Klavika Basic" panose="020B0506040000020004" pitchFamily="34" charset="0"/>
              </a:rPr>
              <a:t>Available GVWR up to 26,000 lbs. </a:t>
            </a:r>
            <a:br>
              <a:rPr lang="en-US" sz="1200" i="1" dirty="0">
                <a:solidFill>
                  <a:schemeClr val="tx1">
                    <a:lumMod val="65000"/>
                    <a:lumOff val="35000"/>
                  </a:schemeClr>
                </a:solidFill>
                <a:latin typeface="Klavika Basic" panose="020B0506040000020004" pitchFamily="34" charset="0"/>
              </a:rPr>
            </a:br>
            <a:r>
              <a:rPr lang="en-US" sz="1200" i="1" dirty="0">
                <a:solidFill>
                  <a:schemeClr val="tx1">
                    <a:lumMod val="65000"/>
                    <a:lumOff val="35000"/>
                  </a:schemeClr>
                </a:solidFill>
                <a:latin typeface="Klavika Basic" panose="020B0506040000020004" pitchFamily="34" charset="0"/>
              </a:rPr>
              <a:t>No CDL Required.</a:t>
            </a:r>
          </a:p>
        </p:txBody>
      </p:sp>
      <p:pic>
        <p:nvPicPr>
          <p:cNvPr id="70" name="Picture 69" descr="Image result for ford logo">
            <a:extLst>
              <a:ext uri="{FF2B5EF4-FFF2-40B4-BE49-F238E27FC236}">
                <a16:creationId xmlns:a16="http://schemas.microsoft.com/office/drawing/2014/main" id="{4455EB86-2271-804B-8757-8C6C27CD263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320384" y="5276843"/>
            <a:ext cx="1019765" cy="3890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48979" y="5230817"/>
            <a:ext cx="764302" cy="491337"/>
          </a:xfrm>
          <a:prstGeom prst="rect">
            <a:avLst/>
          </a:prstGeom>
        </p:spPr>
      </p:pic>
      <p:pic>
        <p:nvPicPr>
          <p:cNvPr id="27" name="Picture 26">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08024" y="5225693"/>
            <a:ext cx="764302" cy="491337"/>
          </a:xfrm>
          <a:prstGeom prst="rect">
            <a:avLst/>
          </a:prstGeom>
        </p:spPr>
      </p:pic>
    </p:spTree>
    <p:extLst>
      <p:ext uri="{BB962C8B-B14F-4D97-AF65-F5344CB8AC3E}">
        <p14:creationId xmlns:p14="http://schemas.microsoft.com/office/powerpoint/2010/main" val="257785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FFE8D791-57C6-B54B-9157-24C495F2DC0D}"/>
              </a:ext>
            </a:extLst>
          </p:cNvPr>
          <p:cNvSpPr/>
          <p:nvPr/>
        </p:nvSpPr>
        <p:spPr>
          <a:xfrm>
            <a:off x="329168" y="1225418"/>
            <a:ext cx="11256766" cy="1133734"/>
          </a:xfrm>
          <a:prstGeom prst="roundRect">
            <a:avLst>
              <a:gd name="adj" fmla="val 4854"/>
            </a:avLst>
          </a:prstGeom>
          <a:solidFill>
            <a:schemeClr val="tx1">
              <a:lumMod val="50000"/>
              <a:lumOff val="50000"/>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8E03B0-2A8E-504F-A0D6-3B34291FD281}"/>
              </a:ext>
            </a:extLst>
          </p:cNvPr>
          <p:cNvSpPr>
            <a:spLocks noGrp="1"/>
          </p:cNvSpPr>
          <p:nvPr>
            <p:ph type="title"/>
          </p:nvPr>
        </p:nvSpPr>
        <p:spPr/>
        <p:txBody>
          <a:bodyPr/>
          <a:lstStyle/>
          <a:p>
            <a:r>
              <a:rPr lang="en-US" dirty="0"/>
              <a:t>ALTERNATIVE ENERGY MANAGEMENT</a:t>
            </a:r>
          </a:p>
        </p:txBody>
      </p:sp>
      <p:sp>
        <p:nvSpPr>
          <p:cNvPr id="5" name="TextBox 4">
            <a:extLst>
              <a:ext uri="{FF2B5EF4-FFF2-40B4-BE49-F238E27FC236}">
                <a16:creationId xmlns:a16="http://schemas.microsoft.com/office/drawing/2014/main" id="{BA8B24E9-F10F-1B49-AA0A-442B0EA5FB0A}"/>
              </a:ext>
            </a:extLst>
          </p:cNvPr>
          <p:cNvSpPr txBox="1"/>
          <p:nvPr/>
        </p:nvSpPr>
        <p:spPr>
          <a:xfrm>
            <a:off x="6433937" y="1310174"/>
            <a:ext cx="4399191" cy="954107"/>
          </a:xfrm>
          <a:prstGeom prst="rect">
            <a:avLst/>
          </a:prstGeom>
          <a:noFill/>
        </p:spPr>
        <p:txBody>
          <a:bodyPr wrap="square" numCol="1" rtlCol="0">
            <a:spAutoFit/>
          </a:bodyPr>
          <a:lstStyle/>
          <a:p>
            <a:pPr marL="285750" indent="-285750">
              <a:buFont typeface="Wingdings" pitchFamily="2" charset="2"/>
              <a:buChar char="§"/>
            </a:pPr>
            <a:r>
              <a:rPr lang="en-US" sz="1400" dirty="0">
                <a:solidFill>
                  <a:schemeClr val="tx1">
                    <a:lumMod val="65000"/>
                    <a:lumOff val="35000"/>
                  </a:schemeClr>
                </a:solidFill>
                <a:latin typeface="Klavika Basic" panose="020B0506040000020004" pitchFamily="34" charset="0"/>
              </a:rPr>
              <a:t>Replaces conventional generators</a:t>
            </a:r>
          </a:p>
          <a:p>
            <a:pPr marL="285750" indent="-285750">
              <a:buFont typeface="Wingdings" pitchFamily="2" charset="2"/>
              <a:buChar char="§"/>
            </a:pPr>
            <a:r>
              <a:rPr lang="en-US" sz="1400" dirty="0">
                <a:solidFill>
                  <a:schemeClr val="tx1">
                    <a:lumMod val="65000"/>
                    <a:lumOff val="35000"/>
                  </a:schemeClr>
                </a:solidFill>
                <a:latin typeface="Klavika Basic" panose="020B0506040000020004" pitchFamily="34" charset="0"/>
              </a:rPr>
              <a:t>Competitively priced to commercial generators</a:t>
            </a:r>
          </a:p>
          <a:p>
            <a:pPr marL="285750" indent="-285750">
              <a:buFont typeface="Wingdings" pitchFamily="2" charset="2"/>
              <a:buChar char="§"/>
            </a:pPr>
            <a:r>
              <a:rPr lang="en-US" sz="1400" dirty="0">
                <a:solidFill>
                  <a:schemeClr val="tx1">
                    <a:lumMod val="65000"/>
                    <a:lumOff val="35000"/>
                  </a:schemeClr>
                </a:solidFill>
                <a:latin typeface="Klavika Basic" panose="020B0506040000020004" pitchFamily="34" charset="0"/>
              </a:rPr>
              <a:t>Clean quiet power for all applications</a:t>
            </a:r>
          </a:p>
          <a:p>
            <a:pPr marL="285750" indent="-285750">
              <a:buFont typeface="Wingdings" pitchFamily="2" charset="2"/>
              <a:buChar char="§"/>
            </a:pPr>
            <a:r>
              <a:rPr lang="en-US" sz="1400" dirty="0">
                <a:solidFill>
                  <a:schemeClr val="tx1">
                    <a:lumMod val="65000"/>
                    <a:lumOff val="35000"/>
                  </a:schemeClr>
                </a:solidFill>
                <a:latin typeface="Klavika Basic" panose="020B0506040000020004" pitchFamily="34" charset="0"/>
              </a:rPr>
              <a:t>Autostart feature ensures continuous power </a:t>
            </a:r>
          </a:p>
        </p:txBody>
      </p:sp>
      <p:pic>
        <p:nvPicPr>
          <p:cNvPr id="9" name="Picture 8">
            <a:extLst>
              <a:ext uri="{FF2B5EF4-FFF2-40B4-BE49-F238E27FC236}">
                <a16:creationId xmlns:a16="http://schemas.microsoft.com/office/drawing/2014/main" id="{811A0957-0FF9-9143-80A1-DE68510E98A3}"/>
              </a:ext>
            </a:extLst>
          </p:cNvPr>
          <p:cNvPicPr>
            <a:picLocks noChangeAspect="1"/>
          </p:cNvPicPr>
          <p:nvPr/>
        </p:nvPicPr>
        <p:blipFill>
          <a:blip r:embed="rId2"/>
          <a:stretch>
            <a:fillRect/>
          </a:stretch>
        </p:blipFill>
        <p:spPr>
          <a:xfrm>
            <a:off x="487064" y="1287369"/>
            <a:ext cx="2349500" cy="1016000"/>
          </a:xfrm>
          <a:prstGeom prst="rect">
            <a:avLst/>
          </a:prstGeom>
        </p:spPr>
      </p:pic>
      <p:sp>
        <p:nvSpPr>
          <p:cNvPr id="12" name="Rectangle 11">
            <a:extLst>
              <a:ext uri="{FF2B5EF4-FFF2-40B4-BE49-F238E27FC236}">
                <a16:creationId xmlns:a16="http://schemas.microsoft.com/office/drawing/2014/main" id="{1746D130-B7BF-DD47-9315-EB1B3AE3977A}"/>
              </a:ext>
            </a:extLst>
          </p:cNvPr>
          <p:cNvSpPr/>
          <p:nvPr/>
        </p:nvSpPr>
        <p:spPr>
          <a:xfrm>
            <a:off x="329168" y="3008402"/>
            <a:ext cx="3657600" cy="2773953"/>
          </a:xfrm>
          <a:prstGeom prst="rect">
            <a:avLst/>
          </a:pr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r>
              <a:rPr lang="en-US" sz="1400" dirty="0">
                <a:solidFill>
                  <a:schemeClr val="tx1">
                    <a:lumMod val="65000"/>
                    <a:lumOff val="35000"/>
                  </a:schemeClr>
                </a:solidFill>
                <a:latin typeface="Klavika Basic" charset="0"/>
                <a:ea typeface="Klavika Basic" charset="0"/>
                <a:cs typeface="Klavika Basic" charset="0"/>
              </a:rPr>
              <a:t>Nickel Manganese Cobalt (NMC)</a:t>
            </a:r>
          </a:p>
          <a:p>
            <a:pPr marL="285750" indent="-285750">
              <a:buFont typeface="Wingdings" charset="2"/>
              <a:buChar char="§"/>
            </a:pPr>
            <a:r>
              <a:rPr lang="en-US" sz="1400" dirty="0">
                <a:solidFill>
                  <a:schemeClr val="tx1">
                    <a:lumMod val="65000"/>
                    <a:lumOff val="35000"/>
                  </a:schemeClr>
                </a:solidFill>
                <a:latin typeface="Klavika Basic" charset="0"/>
                <a:ea typeface="Klavika Basic" charset="0"/>
                <a:cs typeface="Klavika Basic" charset="0"/>
              </a:rPr>
              <a:t>500 </a:t>
            </a:r>
            <a:r>
              <a:rPr lang="en-US" sz="1400" dirty="0" err="1">
                <a:solidFill>
                  <a:schemeClr val="tx1">
                    <a:lumMod val="65000"/>
                    <a:lumOff val="35000"/>
                  </a:schemeClr>
                </a:solidFill>
                <a:latin typeface="Klavika Basic" charset="0"/>
                <a:ea typeface="Klavika Basic" charset="0"/>
                <a:cs typeface="Klavika Basic" charset="0"/>
              </a:rPr>
              <a:t>Wh</a:t>
            </a:r>
            <a:r>
              <a:rPr lang="en-US" sz="1400" dirty="0">
                <a:solidFill>
                  <a:schemeClr val="tx1">
                    <a:lumMod val="65000"/>
                    <a:lumOff val="35000"/>
                  </a:schemeClr>
                </a:solidFill>
                <a:latin typeface="Klavika Basic" charset="0"/>
                <a:ea typeface="Klavika Basic" charset="0"/>
                <a:cs typeface="Klavika Basic" charset="0"/>
              </a:rPr>
              <a:t>/liter — 240 </a:t>
            </a:r>
            <a:r>
              <a:rPr lang="en-US" sz="1400" dirty="0" err="1">
                <a:solidFill>
                  <a:schemeClr val="tx1">
                    <a:lumMod val="65000"/>
                    <a:lumOff val="35000"/>
                  </a:schemeClr>
                </a:solidFill>
                <a:latin typeface="Klavika Basic" charset="0"/>
                <a:ea typeface="Klavika Basic" charset="0"/>
                <a:cs typeface="Klavika Basic" charset="0"/>
              </a:rPr>
              <a:t>Wh</a:t>
            </a:r>
            <a:r>
              <a:rPr lang="en-US" sz="1400" dirty="0">
                <a:solidFill>
                  <a:schemeClr val="tx1">
                    <a:lumMod val="65000"/>
                    <a:lumOff val="35000"/>
                  </a:schemeClr>
                </a:solidFill>
                <a:latin typeface="Klavika Basic" charset="0"/>
                <a:ea typeface="Klavika Basic" charset="0"/>
                <a:cs typeface="Klavika Basic" charset="0"/>
              </a:rPr>
              <a:t>/kg</a:t>
            </a:r>
          </a:p>
          <a:p>
            <a:pPr marL="285750" indent="-285750">
              <a:buFont typeface="Wingdings" charset="2"/>
              <a:buChar char="§"/>
            </a:pPr>
            <a:r>
              <a:rPr lang="en-US" sz="1400" dirty="0">
                <a:solidFill>
                  <a:schemeClr val="tx1">
                    <a:lumMod val="65000"/>
                    <a:lumOff val="35000"/>
                  </a:schemeClr>
                </a:solidFill>
                <a:latin typeface="Klavika Basic" charset="0"/>
                <a:ea typeface="Klavika Basic" charset="0"/>
                <a:cs typeface="Klavika Basic" charset="0"/>
              </a:rPr>
              <a:t>20 million road miles on cells</a:t>
            </a:r>
          </a:p>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endParaRPr lang="en-US" sz="1600" dirty="0">
              <a:solidFill>
                <a:schemeClr val="tx1">
                  <a:lumMod val="65000"/>
                  <a:lumOff val="35000"/>
                </a:schemeClr>
              </a:solidFill>
              <a:latin typeface="Klavika Basic" charset="0"/>
              <a:ea typeface="Klavika Basic" charset="0"/>
              <a:cs typeface="Klavika Basic" charset="0"/>
            </a:endParaRPr>
          </a:p>
          <a:p>
            <a:pPr>
              <a:defRPr/>
            </a:pPr>
            <a:br>
              <a:rPr lang="en-US" sz="1600" kern="0" dirty="0">
                <a:solidFill>
                  <a:schemeClr val="tx1">
                    <a:lumMod val="65000"/>
                    <a:lumOff val="35000"/>
                  </a:schemeClr>
                </a:solidFill>
                <a:latin typeface="Klavika Basic" charset="0"/>
                <a:ea typeface="Klavika Basic" charset="0"/>
                <a:cs typeface="Klavika Basic" charset="0"/>
              </a:rPr>
            </a:br>
            <a:endParaRPr lang="en-US" sz="1600" kern="0" dirty="0">
              <a:solidFill>
                <a:schemeClr val="tx1">
                  <a:lumMod val="65000"/>
                  <a:lumOff val="35000"/>
                </a:schemeClr>
              </a:solidFill>
              <a:latin typeface="Klavika Basic" charset="0"/>
              <a:ea typeface="Klavika Basic" charset="0"/>
              <a:cs typeface="Klavika Basic" charset="0"/>
            </a:endParaRPr>
          </a:p>
        </p:txBody>
      </p:sp>
      <p:sp>
        <p:nvSpPr>
          <p:cNvPr id="13" name="Rectangle 12">
            <a:extLst>
              <a:ext uri="{FF2B5EF4-FFF2-40B4-BE49-F238E27FC236}">
                <a16:creationId xmlns:a16="http://schemas.microsoft.com/office/drawing/2014/main" id="{D6B1C64E-9E59-2B41-9CD8-A7DF6E213CE4}"/>
              </a:ext>
            </a:extLst>
          </p:cNvPr>
          <p:cNvSpPr/>
          <p:nvPr/>
        </p:nvSpPr>
        <p:spPr>
          <a:xfrm>
            <a:off x="4128751" y="3008402"/>
            <a:ext cx="3657600" cy="2773953"/>
          </a:xfrm>
          <a:prstGeom prst="rect">
            <a:avLst/>
          </a:pr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endParaRPr lang="en-US" sz="1600" dirty="0">
              <a:solidFill>
                <a:schemeClr val="tx1">
                  <a:lumMod val="65000"/>
                  <a:lumOff val="35000"/>
                </a:schemeClr>
              </a:solidFill>
              <a:latin typeface="Klavika Basic" charset="0"/>
              <a:ea typeface="Klavika Basic" charset="0"/>
              <a:cs typeface="Klavika Basic" charset="0"/>
            </a:endParaRPr>
          </a:p>
          <a:p>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r>
              <a:rPr lang="en-US" sz="1400" dirty="0">
                <a:solidFill>
                  <a:schemeClr val="tx1">
                    <a:lumMod val="65000"/>
                    <a:lumOff val="35000"/>
                  </a:schemeClr>
                </a:solidFill>
                <a:latin typeface="Klavika Basic" charset="0"/>
                <a:ea typeface="Klavika Basic" charset="0"/>
                <a:cs typeface="Klavika Basic" charset="0"/>
              </a:rPr>
              <a:t>High performance 58V alternators for all Winnebago applications</a:t>
            </a:r>
          </a:p>
          <a:p>
            <a:pPr marL="285750" indent="-285750">
              <a:buFont typeface="Wingdings" charset="2"/>
              <a:buChar char="§"/>
            </a:pPr>
            <a:r>
              <a:rPr lang="en-US" sz="1400" dirty="0">
                <a:solidFill>
                  <a:schemeClr val="tx1">
                    <a:lumMod val="65000"/>
                    <a:lumOff val="35000"/>
                  </a:schemeClr>
                </a:solidFill>
                <a:latin typeface="Klavika Basic" charset="0"/>
                <a:ea typeface="Klavika Basic" charset="0"/>
                <a:cs typeface="Klavika Basic" charset="0"/>
              </a:rPr>
              <a:t>3,500 Watts — 22,000 Watts</a:t>
            </a:r>
          </a:p>
        </p:txBody>
      </p:sp>
      <p:sp>
        <p:nvSpPr>
          <p:cNvPr id="14" name="Rectangle 13">
            <a:extLst>
              <a:ext uri="{FF2B5EF4-FFF2-40B4-BE49-F238E27FC236}">
                <a16:creationId xmlns:a16="http://schemas.microsoft.com/office/drawing/2014/main" id="{FBAA867C-9751-7640-ACED-70B01466DC69}"/>
              </a:ext>
            </a:extLst>
          </p:cNvPr>
          <p:cNvSpPr/>
          <p:nvPr/>
        </p:nvSpPr>
        <p:spPr>
          <a:xfrm>
            <a:off x="7936179" y="3010307"/>
            <a:ext cx="3657600" cy="2773953"/>
          </a:xfrm>
          <a:prstGeom prst="rect">
            <a:avLst/>
          </a:pr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rtlCol="0" anchor="t" anchorCtr="0"/>
          <a:lstStyle/>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endParaRPr lang="en-US" sz="1600" dirty="0">
              <a:solidFill>
                <a:schemeClr val="tx1">
                  <a:lumMod val="65000"/>
                  <a:lumOff val="35000"/>
                </a:schemeClr>
              </a:solidFill>
              <a:latin typeface="Klavika Basic" charset="0"/>
              <a:ea typeface="Klavika Basic" charset="0"/>
              <a:cs typeface="Klavika Basic" charset="0"/>
            </a:endParaRPr>
          </a:p>
          <a:p>
            <a:pPr marL="285750" indent="-285750">
              <a:buFont typeface="Wingdings" charset="2"/>
              <a:buChar char="§"/>
            </a:pPr>
            <a:r>
              <a:rPr lang="en-US" sz="1400" dirty="0">
                <a:solidFill>
                  <a:schemeClr val="tx1">
                    <a:lumMod val="65000"/>
                    <a:lumOff val="35000"/>
                  </a:schemeClr>
                </a:solidFill>
                <a:latin typeface="Klavika Basic" charset="0"/>
                <a:ea typeface="Klavika Basic" charset="0"/>
                <a:cs typeface="Klavika Basic" charset="0"/>
              </a:rPr>
              <a:t>Pure sine low frequency inverters</a:t>
            </a:r>
          </a:p>
          <a:p>
            <a:pPr marL="285750" indent="-285750">
              <a:buFont typeface="Wingdings" charset="2"/>
              <a:buChar char="§"/>
            </a:pPr>
            <a:r>
              <a:rPr lang="en-US" sz="1400" dirty="0">
                <a:solidFill>
                  <a:schemeClr val="tx1">
                    <a:lumMod val="65000"/>
                    <a:lumOff val="35000"/>
                  </a:schemeClr>
                </a:solidFill>
                <a:latin typeface="Klavika Basic" charset="0"/>
                <a:ea typeface="Klavika Basic" charset="0"/>
                <a:cs typeface="Klavika Basic" charset="0"/>
              </a:rPr>
              <a:t>High current DC to DC converters</a:t>
            </a:r>
          </a:p>
          <a:p>
            <a:pPr marL="285750" indent="-285750">
              <a:buFont typeface="Wingdings" charset="2"/>
              <a:buChar char="§"/>
            </a:pPr>
            <a:r>
              <a:rPr lang="en-US" sz="1400" dirty="0">
                <a:solidFill>
                  <a:schemeClr val="tx1">
                    <a:lumMod val="65000"/>
                    <a:lumOff val="35000"/>
                  </a:schemeClr>
                </a:solidFill>
                <a:latin typeface="Klavika Basic" charset="0"/>
                <a:ea typeface="Klavika Basic" charset="0"/>
                <a:cs typeface="Klavika Basic" charset="0"/>
              </a:rPr>
              <a:t>Multiple charging options</a:t>
            </a:r>
          </a:p>
        </p:txBody>
      </p:sp>
      <p:sp>
        <p:nvSpPr>
          <p:cNvPr id="15" name="TextBox 14">
            <a:extLst>
              <a:ext uri="{FF2B5EF4-FFF2-40B4-BE49-F238E27FC236}">
                <a16:creationId xmlns:a16="http://schemas.microsoft.com/office/drawing/2014/main" id="{A5283654-30C0-B44F-AC85-4168A884C10B}"/>
              </a:ext>
            </a:extLst>
          </p:cNvPr>
          <p:cNvSpPr txBox="1"/>
          <p:nvPr/>
        </p:nvSpPr>
        <p:spPr>
          <a:xfrm>
            <a:off x="329168" y="2548327"/>
            <a:ext cx="3657600" cy="400110"/>
          </a:xfrm>
          <a:prstGeom prst="rect">
            <a:avLst/>
          </a:prstGeom>
          <a:solidFill>
            <a:srgbClr val="595A59"/>
          </a:solidFill>
        </p:spPr>
        <p:txBody>
          <a:bodyPr wrap="square" rtlCol="0">
            <a:spAutoFit/>
          </a:bodyPr>
          <a:lstStyle/>
          <a:p>
            <a:pPr algn="ctr"/>
            <a:r>
              <a:rPr lang="en-US" sz="2000" b="1" cap="all" dirty="0">
                <a:solidFill>
                  <a:schemeClr val="bg1"/>
                </a:solidFill>
                <a:latin typeface="Klavika Basic" charset="0"/>
                <a:ea typeface="Klavika Basic" charset="0"/>
                <a:cs typeface="Klavika Basic" charset="0"/>
              </a:rPr>
              <a:t>STORAGE</a:t>
            </a:r>
          </a:p>
        </p:txBody>
      </p:sp>
      <p:sp>
        <p:nvSpPr>
          <p:cNvPr id="16" name="TextBox 15">
            <a:extLst>
              <a:ext uri="{FF2B5EF4-FFF2-40B4-BE49-F238E27FC236}">
                <a16:creationId xmlns:a16="http://schemas.microsoft.com/office/drawing/2014/main" id="{B041B766-3ABD-0743-9EB7-D7E6B7308A9B}"/>
              </a:ext>
            </a:extLst>
          </p:cNvPr>
          <p:cNvSpPr txBox="1"/>
          <p:nvPr/>
        </p:nvSpPr>
        <p:spPr>
          <a:xfrm>
            <a:off x="4128751" y="2546282"/>
            <a:ext cx="3657600" cy="400110"/>
          </a:xfrm>
          <a:prstGeom prst="rect">
            <a:avLst/>
          </a:prstGeom>
          <a:solidFill>
            <a:srgbClr val="595A59"/>
          </a:solidFill>
        </p:spPr>
        <p:txBody>
          <a:bodyPr wrap="square" rtlCol="0">
            <a:spAutoFit/>
          </a:bodyPr>
          <a:lstStyle/>
          <a:p>
            <a:pPr algn="ctr"/>
            <a:r>
              <a:rPr lang="en-US" sz="2000" b="1" cap="all" dirty="0">
                <a:solidFill>
                  <a:schemeClr val="bg1"/>
                </a:solidFill>
                <a:latin typeface="Klavika Basic" charset="0"/>
                <a:ea typeface="Klavika Basic" charset="0"/>
                <a:cs typeface="Klavika Basic" charset="0"/>
              </a:rPr>
              <a:t>GENERATION</a:t>
            </a:r>
          </a:p>
        </p:txBody>
      </p:sp>
      <p:sp>
        <p:nvSpPr>
          <p:cNvPr id="17" name="TextBox 16">
            <a:extLst>
              <a:ext uri="{FF2B5EF4-FFF2-40B4-BE49-F238E27FC236}">
                <a16:creationId xmlns:a16="http://schemas.microsoft.com/office/drawing/2014/main" id="{B9DDB6BC-E452-DE43-A0CC-8446C8A70C25}"/>
              </a:ext>
            </a:extLst>
          </p:cNvPr>
          <p:cNvSpPr txBox="1"/>
          <p:nvPr/>
        </p:nvSpPr>
        <p:spPr>
          <a:xfrm>
            <a:off x="7928334" y="2548327"/>
            <a:ext cx="3657600" cy="400110"/>
          </a:xfrm>
          <a:prstGeom prst="rect">
            <a:avLst/>
          </a:prstGeom>
          <a:solidFill>
            <a:srgbClr val="595A59"/>
          </a:solidFill>
        </p:spPr>
        <p:txBody>
          <a:bodyPr wrap="square" rtlCol="0">
            <a:spAutoFit/>
          </a:bodyPr>
          <a:lstStyle/>
          <a:p>
            <a:pPr algn="ctr"/>
            <a:r>
              <a:rPr lang="en-US" sz="2000" b="1" cap="all" dirty="0">
                <a:solidFill>
                  <a:schemeClr val="bg1"/>
                </a:solidFill>
                <a:latin typeface="Klavika Basic" charset="0"/>
                <a:ea typeface="Klavika Basic" charset="0"/>
                <a:cs typeface="Klavika Basic" charset="0"/>
              </a:rPr>
              <a:t>DISTRIBUTION</a:t>
            </a:r>
          </a:p>
        </p:txBody>
      </p:sp>
      <p:pic>
        <p:nvPicPr>
          <p:cNvPr id="8" name="Picture 7">
            <a:extLst>
              <a:ext uri="{FF2B5EF4-FFF2-40B4-BE49-F238E27FC236}">
                <a16:creationId xmlns:a16="http://schemas.microsoft.com/office/drawing/2014/main" id="{5D6BC42F-D0B4-9743-A04D-B973E7AFCD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7064" y="3013144"/>
            <a:ext cx="3333964" cy="1979114"/>
          </a:xfrm>
          <a:prstGeom prst="rect">
            <a:avLst/>
          </a:prstGeom>
        </p:spPr>
      </p:pic>
      <p:pic>
        <p:nvPicPr>
          <p:cNvPr id="6" name="Picture 5">
            <a:extLst>
              <a:ext uri="{FF2B5EF4-FFF2-40B4-BE49-F238E27FC236}">
                <a16:creationId xmlns:a16="http://schemas.microsoft.com/office/drawing/2014/main" id="{A243B5DD-7606-9743-BF70-FA71538F2D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13265" y="2745125"/>
            <a:ext cx="2217107" cy="2085095"/>
          </a:xfrm>
          <a:prstGeom prst="rect">
            <a:avLst/>
          </a:prstGeom>
        </p:spPr>
      </p:pic>
      <p:pic>
        <p:nvPicPr>
          <p:cNvPr id="7" name="Picture 6">
            <a:extLst>
              <a:ext uri="{FF2B5EF4-FFF2-40B4-BE49-F238E27FC236}">
                <a16:creationId xmlns:a16="http://schemas.microsoft.com/office/drawing/2014/main" id="{6D07BE2B-43E6-6E48-AA21-3D48607AEA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26867" y="2860755"/>
            <a:ext cx="2876224" cy="2091847"/>
          </a:xfrm>
          <a:prstGeom prst="rect">
            <a:avLst/>
          </a:prstGeom>
        </p:spPr>
      </p:pic>
      <p:sp>
        <p:nvSpPr>
          <p:cNvPr id="18" name="TextBox 17">
            <a:extLst>
              <a:ext uri="{FF2B5EF4-FFF2-40B4-BE49-F238E27FC236}">
                <a16:creationId xmlns:a16="http://schemas.microsoft.com/office/drawing/2014/main" id="{15DA754C-5551-BA45-B0A3-9FE6B53743D4}"/>
              </a:ext>
            </a:extLst>
          </p:cNvPr>
          <p:cNvSpPr txBox="1"/>
          <p:nvPr/>
        </p:nvSpPr>
        <p:spPr>
          <a:xfrm>
            <a:off x="3705464" y="1399208"/>
            <a:ext cx="2506917" cy="830997"/>
          </a:xfrm>
          <a:prstGeom prst="rect">
            <a:avLst/>
          </a:prstGeom>
          <a:noFill/>
        </p:spPr>
        <p:txBody>
          <a:bodyPr wrap="square" rtlCol="0">
            <a:spAutoFit/>
          </a:bodyPr>
          <a:lstStyle/>
          <a:p>
            <a:r>
              <a:rPr lang="en-US" sz="1600" b="1" dirty="0">
                <a:solidFill>
                  <a:schemeClr val="tx1">
                    <a:lumMod val="65000"/>
                    <a:lumOff val="35000"/>
                  </a:schemeClr>
                </a:solidFill>
                <a:latin typeface="Klavika Basic" panose="020B0506040000020004" pitchFamily="34" charset="0"/>
              </a:rPr>
              <a:t>Volta products offer the highest performance available on the market.</a:t>
            </a:r>
          </a:p>
        </p:txBody>
      </p:sp>
      <p:sp>
        <p:nvSpPr>
          <p:cNvPr id="21" name="Content Placeholder 2">
            <a:extLst>
              <a:ext uri="{FF2B5EF4-FFF2-40B4-BE49-F238E27FC236}">
                <a16:creationId xmlns:a16="http://schemas.microsoft.com/office/drawing/2014/main" id="{6B723255-97DF-E440-BBD4-75E0BF669A20}"/>
              </a:ext>
            </a:extLst>
          </p:cNvPr>
          <p:cNvSpPr txBox="1">
            <a:spLocks/>
          </p:cNvSpPr>
          <p:nvPr/>
        </p:nvSpPr>
        <p:spPr>
          <a:xfrm>
            <a:off x="193893" y="1125273"/>
            <a:ext cx="10521214" cy="11337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n-US" sz="2400" dirty="0">
              <a:solidFill>
                <a:schemeClr val="tx1">
                  <a:lumMod val="65000"/>
                  <a:lumOff val="35000"/>
                </a:schemeClr>
              </a:solidFill>
              <a:latin typeface="Klavika Basic" panose="020B0506040000020004" pitchFamily="34" charset="0"/>
            </a:endParaRPr>
          </a:p>
        </p:txBody>
      </p:sp>
    </p:spTree>
    <p:extLst>
      <p:ext uri="{BB962C8B-B14F-4D97-AF65-F5344CB8AC3E}">
        <p14:creationId xmlns:p14="http://schemas.microsoft.com/office/powerpoint/2010/main" val="247739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FF2940-54D1-FB41-B58D-D3A4BA7F2E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1351" y="982980"/>
            <a:ext cx="5156157" cy="5189095"/>
          </a:xfrm>
          <a:prstGeom prst="rect">
            <a:avLst/>
          </a:prstGeom>
        </p:spPr>
      </p:pic>
      <p:pic>
        <p:nvPicPr>
          <p:cNvPr id="6" name="Picture 5">
            <a:extLst>
              <a:ext uri="{FF2B5EF4-FFF2-40B4-BE49-F238E27FC236}">
                <a16:creationId xmlns:a16="http://schemas.microsoft.com/office/drawing/2014/main" id="{E3A4B192-F846-3C4D-AA89-2A1D5D43EF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93" y="408655"/>
            <a:ext cx="6965312" cy="4632172"/>
          </a:xfrm>
          <a:prstGeom prst="rect">
            <a:avLst/>
          </a:prstGeom>
        </p:spPr>
      </p:pic>
      <p:sp>
        <p:nvSpPr>
          <p:cNvPr id="2" name="Title 1">
            <a:extLst>
              <a:ext uri="{FF2B5EF4-FFF2-40B4-BE49-F238E27FC236}">
                <a16:creationId xmlns:a16="http://schemas.microsoft.com/office/drawing/2014/main" id="{FAFDFF9E-2F62-654B-B65B-20686300E9FC}"/>
              </a:ext>
            </a:extLst>
          </p:cNvPr>
          <p:cNvSpPr>
            <a:spLocks noGrp="1"/>
          </p:cNvSpPr>
          <p:nvPr>
            <p:ph type="title"/>
          </p:nvPr>
        </p:nvSpPr>
        <p:spPr>
          <a:xfrm>
            <a:off x="361122" y="35415"/>
            <a:ext cx="10515600" cy="1325563"/>
          </a:xfrm>
        </p:spPr>
        <p:txBody>
          <a:bodyPr/>
          <a:lstStyle/>
          <a:p>
            <a:r>
              <a:rPr lang="en-US" dirty="0"/>
              <a:t>ZERO EMISSION VEHICLES</a:t>
            </a:r>
          </a:p>
        </p:txBody>
      </p:sp>
      <p:sp>
        <p:nvSpPr>
          <p:cNvPr id="5" name="TextBox 4">
            <a:extLst>
              <a:ext uri="{FF2B5EF4-FFF2-40B4-BE49-F238E27FC236}">
                <a16:creationId xmlns:a16="http://schemas.microsoft.com/office/drawing/2014/main" id="{5072C51A-3AA5-BC43-A28F-3440EB36E365}"/>
              </a:ext>
            </a:extLst>
          </p:cNvPr>
          <p:cNvSpPr txBox="1"/>
          <p:nvPr/>
        </p:nvSpPr>
        <p:spPr>
          <a:xfrm>
            <a:off x="355853" y="4371876"/>
            <a:ext cx="2486250" cy="600164"/>
          </a:xfrm>
          <a:prstGeom prst="rect">
            <a:avLst/>
          </a:prstGeom>
          <a:noFill/>
        </p:spPr>
        <p:txBody>
          <a:bodyPr wrap="square" numCol="1" rtlCol="0">
            <a:spAutoFit/>
          </a:bodyPr>
          <a:lstStyle/>
          <a:p>
            <a:pPr marL="171450" indent="-171450">
              <a:buFont typeface="Wingdings" charset="2"/>
              <a:buChar char="§"/>
            </a:pPr>
            <a:r>
              <a:rPr lang="en-US" sz="1100" dirty="0">
                <a:solidFill>
                  <a:schemeClr val="tx1">
                    <a:lumMod val="75000"/>
                    <a:lumOff val="25000"/>
                  </a:schemeClr>
                </a:solidFill>
                <a:latin typeface="Klavika Basic" panose="020B0506040000020004" pitchFamily="34" charset="0"/>
              </a:rPr>
              <a:t>Winnebago is the first manufacturer to provide an all-electric vehicle based on a </a:t>
            </a:r>
            <a:r>
              <a:rPr lang="en-US" sz="1100" dirty="0" err="1">
                <a:solidFill>
                  <a:schemeClr val="tx1">
                    <a:lumMod val="75000"/>
                    <a:lumOff val="25000"/>
                  </a:schemeClr>
                </a:solidFill>
                <a:latin typeface="Klavika Basic" panose="020B0506040000020004" pitchFamily="34" charset="0"/>
              </a:rPr>
              <a:t>motorcoach</a:t>
            </a:r>
            <a:r>
              <a:rPr lang="en-US" sz="1100" dirty="0">
                <a:solidFill>
                  <a:schemeClr val="tx1">
                    <a:lumMod val="75000"/>
                    <a:lumOff val="25000"/>
                  </a:schemeClr>
                </a:solidFill>
                <a:latin typeface="Klavika Basic" panose="020B0506040000020004" pitchFamily="34" charset="0"/>
              </a:rPr>
              <a:t> chassis</a:t>
            </a:r>
          </a:p>
        </p:txBody>
      </p:sp>
      <p:sp>
        <p:nvSpPr>
          <p:cNvPr id="11" name="TextBox 10">
            <a:extLst>
              <a:ext uri="{FF2B5EF4-FFF2-40B4-BE49-F238E27FC236}">
                <a16:creationId xmlns:a16="http://schemas.microsoft.com/office/drawing/2014/main" id="{F0D27486-D665-5A4E-9C0C-E59FB2220A89}"/>
              </a:ext>
            </a:extLst>
          </p:cNvPr>
          <p:cNvSpPr txBox="1"/>
          <p:nvPr/>
        </p:nvSpPr>
        <p:spPr>
          <a:xfrm>
            <a:off x="361122" y="5150148"/>
            <a:ext cx="2289482" cy="430887"/>
          </a:xfrm>
          <a:prstGeom prst="rect">
            <a:avLst/>
          </a:prstGeom>
          <a:noFill/>
        </p:spPr>
        <p:txBody>
          <a:bodyPr wrap="square" numCol="1" rtlCol="0">
            <a:spAutoFit/>
          </a:bodyPr>
          <a:lstStyle/>
          <a:p>
            <a:pPr marL="171450" indent="-171450">
              <a:buFont typeface="Wingdings" charset="2"/>
              <a:buChar char="§"/>
            </a:pPr>
            <a:r>
              <a:rPr lang="en-US" sz="1100" dirty="0">
                <a:solidFill>
                  <a:schemeClr val="tx1">
                    <a:lumMod val="75000"/>
                    <a:lumOff val="25000"/>
                  </a:schemeClr>
                </a:solidFill>
                <a:latin typeface="Klavika Basic" panose="020B0506040000020004" pitchFamily="34" charset="0"/>
              </a:rPr>
              <a:t>Expected range of 85-125 miles on a full charge</a:t>
            </a:r>
          </a:p>
        </p:txBody>
      </p:sp>
      <p:sp>
        <p:nvSpPr>
          <p:cNvPr id="15" name="TextBox 14">
            <a:extLst>
              <a:ext uri="{FF2B5EF4-FFF2-40B4-BE49-F238E27FC236}">
                <a16:creationId xmlns:a16="http://schemas.microsoft.com/office/drawing/2014/main" id="{69D53836-0ED4-714C-962C-C812429DB3B7}"/>
              </a:ext>
            </a:extLst>
          </p:cNvPr>
          <p:cNvSpPr txBox="1"/>
          <p:nvPr/>
        </p:nvSpPr>
        <p:spPr>
          <a:xfrm>
            <a:off x="3033124" y="4371876"/>
            <a:ext cx="2788942" cy="769441"/>
          </a:xfrm>
          <a:prstGeom prst="rect">
            <a:avLst/>
          </a:prstGeom>
          <a:noFill/>
        </p:spPr>
        <p:txBody>
          <a:bodyPr wrap="square" numCol="1" rtlCol="0">
            <a:spAutoFit/>
          </a:bodyPr>
          <a:lstStyle/>
          <a:p>
            <a:pPr marL="171450" indent="-171450">
              <a:buFont typeface="Wingdings" charset="2"/>
              <a:buChar char="§"/>
            </a:pPr>
            <a:r>
              <a:rPr lang="en-US" sz="1100" dirty="0">
                <a:solidFill>
                  <a:schemeClr val="tx1">
                    <a:lumMod val="75000"/>
                    <a:lumOff val="25000"/>
                  </a:schemeClr>
                </a:solidFill>
                <a:latin typeface="Klavika Basic" panose="020B0506040000020004" pitchFamily="34" charset="0"/>
              </a:rPr>
              <a:t>Eligible for many incentives, federal, state, and local. California, New York, Colorado lead the nation in ZEV incentives</a:t>
            </a:r>
          </a:p>
        </p:txBody>
      </p:sp>
      <p:sp>
        <p:nvSpPr>
          <p:cNvPr id="16" name="TextBox 15">
            <a:extLst>
              <a:ext uri="{FF2B5EF4-FFF2-40B4-BE49-F238E27FC236}">
                <a16:creationId xmlns:a16="http://schemas.microsoft.com/office/drawing/2014/main" id="{E9D95B88-5DB0-B44C-9644-F62853346C7F}"/>
              </a:ext>
            </a:extLst>
          </p:cNvPr>
          <p:cNvSpPr txBox="1"/>
          <p:nvPr/>
        </p:nvSpPr>
        <p:spPr>
          <a:xfrm>
            <a:off x="3033124" y="5150148"/>
            <a:ext cx="2788942" cy="938719"/>
          </a:xfrm>
          <a:prstGeom prst="rect">
            <a:avLst/>
          </a:prstGeom>
          <a:noFill/>
        </p:spPr>
        <p:txBody>
          <a:bodyPr wrap="square" numCol="1" rtlCol="0">
            <a:spAutoFit/>
          </a:bodyPr>
          <a:lstStyle/>
          <a:p>
            <a:pPr marL="171450" indent="-171450">
              <a:buFont typeface="Wingdings" charset="2"/>
              <a:buChar char="§"/>
            </a:pPr>
            <a:r>
              <a:rPr lang="en-US" sz="1100" dirty="0">
                <a:solidFill>
                  <a:schemeClr val="tx1">
                    <a:lumMod val="75000"/>
                    <a:lumOff val="25000"/>
                  </a:schemeClr>
                </a:solidFill>
                <a:latin typeface="Klavika Basic" panose="020B0506040000020004" pitchFamily="34" charset="0"/>
              </a:rPr>
              <a:t>Available in an eight battery configuration (169 kWh) on 38’ commercial platforms and a six battery configuration (127 kWh) on 33’ commercial platforms</a:t>
            </a:r>
          </a:p>
        </p:txBody>
      </p:sp>
      <p:sp>
        <p:nvSpPr>
          <p:cNvPr id="12" name="TextBox 11">
            <a:extLst>
              <a:ext uri="{FF2B5EF4-FFF2-40B4-BE49-F238E27FC236}">
                <a16:creationId xmlns:a16="http://schemas.microsoft.com/office/drawing/2014/main" id="{E9D95B88-5DB0-B44C-9644-F62853346C7F}"/>
              </a:ext>
            </a:extLst>
          </p:cNvPr>
          <p:cNvSpPr txBox="1"/>
          <p:nvPr/>
        </p:nvSpPr>
        <p:spPr>
          <a:xfrm>
            <a:off x="10490200" y="5838149"/>
            <a:ext cx="1600200" cy="253916"/>
          </a:xfrm>
          <a:prstGeom prst="rect">
            <a:avLst/>
          </a:prstGeom>
          <a:noFill/>
        </p:spPr>
        <p:txBody>
          <a:bodyPr wrap="square" numCol="1" rtlCol="0">
            <a:spAutoFit/>
          </a:bodyPr>
          <a:lstStyle/>
          <a:p>
            <a:r>
              <a:rPr lang="en-US" sz="1050" b="1" i="1" dirty="0">
                <a:solidFill>
                  <a:schemeClr val="tx1">
                    <a:lumMod val="75000"/>
                    <a:lumOff val="25000"/>
                  </a:schemeClr>
                </a:solidFill>
                <a:latin typeface="Klavika Basic" panose="020B0506040000020004" pitchFamily="34" charset="0"/>
              </a:rPr>
              <a:t>Electric Ford F53 Chassis</a:t>
            </a:r>
          </a:p>
        </p:txBody>
      </p:sp>
      <p:sp>
        <p:nvSpPr>
          <p:cNvPr id="10" name="TextBox 9">
            <a:extLst/>
          </p:cNvPr>
          <p:cNvSpPr txBox="1"/>
          <p:nvPr/>
        </p:nvSpPr>
        <p:spPr>
          <a:xfrm>
            <a:off x="355853" y="5613486"/>
            <a:ext cx="2601797" cy="430887"/>
          </a:xfrm>
          <a:prstGeom prst="rect">
            <a:avLst/>
          </a:prstGeom>
          <a:noFill/>
        </p:spPr>
        <p:txBody>
          <a:bodyPr wrap="square" numCol="1" rtlCol="0">
            <a:spAutoFit/>
          </a:bodyPr>
          <a:lstStyle/>
          <a:p>
            <a:pPr marL="171450" indent="-171450">
              <a:buFont typeface="Wingdings" charset="2"/>
              <a:buChar char="§"/>
            </a:pPr>
            <a:r>
              <a:rPr lang="en-US" sz="1100" dirty="0">
                <a:solidFill>
                  <a:schemeClr val="tx1">
                    <a:lumMod val="75000"/>
                    <a:lumOff val="25000"/>
                  </a:schemeClr>
                </a:solidFill>
                <a:latin typeface="Klavika Basic" panose="020B0506040000020004" pitchFamily="34" charset="0"/>
              </a:rPr>
              <a:t>Fully meets Ford Electric Qualified Vehicle Modifier (eQVM) standards</a:t>
            </a:r>
          </a:p>
        </p:txBody>
      </p:sp>
    </p:spTree>
    <p:extLst>
      <p:ext uri="{BB962C8B-B14F-4D97-AF65-F5344CB8AC3E}">
        <p14:creationId xmlns:p14="http://schemas.microsoft.com/office/powerpoint/2010/main" val="242174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3D72D4-112D-9F45-913E-280AB7AEFE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2284" y="5780689"/>
            <a:ext cx="3766838" cy="608249"/>
          </a:xfrm>
          <a:prstGeom prst="rect">
            <a:avLst/>
          </a:prstGeom>
        </p:spPr>
      </p:pic>
    </p:spTree>
    <p:extLst>
      <p:ext uri="{BB962C8B-B14F-4D97-AF65-F5344CB8AC3E}">
        <p14:creationId xmlns:p14="http://schemas.microsoft.com/office/powerpoint/2010/main" val="2335272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1E783E0D-5785-964D-B3CA-F66D90FE4EB3}"/>
              </a:ext>
            </a:extLst>
          </p:cNvPr>
          <p:cNvGrpSpPr/>
          <p:nvPr/>
        </p:nvGrpSpPr>
        <p:grpSpPr>
          <a:xfrm>
            <a:off x="1207276" y="1450238"/>
            <a:ext cx="10679925" cy="3352590"/>
            <a:chOff x="1736665" y="1914922"/>
            <a:chExt cx="9553583" cy="2935189"/>
          </a:xfrm>
          <a:noFill/>
        </p:grpSpPr>
        <p:cxnSp>
          <p:nvCxnSpPr>
            <p:cNvPr id="52" name="Curved Connector 51">
              <a:extLst>
                <a:ext uri="{FF2B5EF4-FFF2-40B4-BE49-F238E27FC236}">
                  <a16:creationId xmlns:a16="http://schemas.microsoft.com/office/drawing/2014/main" id="{49102F6A-864F-914C-88C5-20D12F56FCAD}"/>
                </a:ext>
              </a:extLst>
            </p:cNvPr>
            <p:cNvCxnSpPr>
              <a:cxnSpLocks/>
            </p:cNvCxnSpPr>
            <p:nvPr/>
          </p:nvCxnSpPr>
          <p:spPr>
            <a:xfrm>
              <a:off x="2665415" y="1914922"/>
              <a:ext cx="7479529" cy="23378"/>
            </a:xfrm>
            <a:prstGeom prst="curvedConnector3">
              <a:avLst>
                <a:gd name="adj1" fmla="val 50000"/>
              </a:avLst>
            </a:prstGeom>
            <a:grpFill/>
            <a:ln w="44450">
              <a:solidFill>
                <a:srgbClr val="C00000"/>
              </a:solidFill>
              <a:prstDash val="sysDot"/>
            </a:ln>
          </p:spPr>
          <p:style>
            <a:lnRef idx="2">
              <a:schemeClr val="accent2"/>
            </a:lnRef>
            <a:fillRef idx="0">
              <a:schemeClr val="accent2"/>
            </a:fillRef>
            <a:effectRef idx="1">
              <a:schemeClr val="accent2"/>
            </a:effectRef>
            <a:fontRef idx="minor">
              <a:schemeClr val="tx1"/>
            </a:fontRef>
          </p:style>
        </p:cxnSp>
        <p:sp>
          <p:nvSpPr>
            <p:cNvPr id="53" name="Freeform 52">
              <a:extLst>
                <a:ext uri="{FF2B5EF4-FFF2-40B4-BE49-F238E27FC236}">
                  <a16:creationId xmlns:a16="http://schemas.microsoft.com/office/drawing/2014/main" id="{F7EEE30C-D31E-ED4A-83C5-B60273B167B8}"/>
                </a:ext>
              </a:extLst>
            </p:cNvPr>
            <p:cNvSpPr/>
            <p:nvPr/>
          </p:nvSpPr>
          <p:spPr>
            <a:xfrm>
              <a:off x="10186534" y="1943034"/>
              <a:ext cx="241881" cy="1455863"/>
            </a:xfrm>
            <a:custGeom>
              <a:avLst/>
              <a:gdLst>
                <a:gd name="connsiteX0" fmla="*/ 0 w 265792"/>
                <a:gd name="connsiteY0" fmla="*/ 0 h 1210996"/>
                <a:gd name="connsiteX1" fmla="*/ 251026 w 265792"/>
                <a:gd name="connsiteY1" fmla="*/ 221524 h 1210996"/>
                <a:gd name="connsiteX2" fmla="*/ 265792 w 265792"/>
                <a:gd name="connsiteY2" fmla="*/ 945167 h 1210996"/>
                <a:gd name="connsiteX3" fmla="*/ 44298 w 265792"/>
                <a:gd name="connsiteY3" fmla="*/ 1210996 h 1210996"/>
              </a:gdLst>
              <a:ahLst/>
              <a:cxnLst>
                <a:cxn ang="0">
                  <a:pos x="connsiteX0" y="connsiteY0"/>
                </a:cxn>
                <a:cxn ang="0">
                  <a:pos x="connsiteX1" y="connsiteY1"/>
                </a:cxn>
                <a:cxn ang="0">
                  <a:pos x="connsiteX2" y="connsiteY2"/>
                </a:cxn>
                <a:cxn ang="0">
                  <a:pos x="connsiteX3" y="connsiteY3"/>
                </a:cxn>
              </a:cxnLst>
              <a:rect l="l" t="t" r="r" b="b"/>
              <a:pathLst>
                <a:path w="265792" h="1210996">
                  <a:moveTo>
                    <a:pt x="0" y="0"/>
                  </a:moveTo>
                  <a:cubicBezTo>
                    <a:pt x="103363" y="31998"/>
                    <a:pt x="206727" y="63996"/>
                    <a:pt x="251026" y="221524"/>
                  </a:cubicBezTo>
                  <a:cubicBezTo>
                    <a:pt x="295325" y="379052"/>
                    <a:pt x="300247" y="780255"/>
                    <a:pt x="265792" y="945167"/>
                  </a:cubicBezTo>
                  <a:cubicBezTo>
                    <a:pt x="231337" y="1110079"/>
                    <a:pt x="44298" y="1210996"/>
                    <a:pt x="44298" y="1210996"/>
                  </a:cubicBezTo>
                </a:path>
              </a:pathLst>
            </a:custGeom>
            <a:grpFill/>
            <a:ln w="44450">
              <a:solidFill>
                <a:srgbClr val="C00000"/>
              </a:solidFill>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latin typeface="+mj-lt"/>
              </a:endParaRPr>
            </a:p>
          </p:txBody>
        </p:sp>
        <p:cxnSp>
          <p:nvCxnSpPr>
            <p:cNvPr id="54" name="Curved Connector 53">
              <a:extLst>
                <a:ext uri="{FF2B5EF4-FFF2-40B4-BE49-F238E27FC236}">
                  <a16:creationId xmlns:a16="http://schemas.microsoft.com/office/drawing/2014/main" id="{74889B1B-1427-1B45-A51B-A16209B89D9E}"/>
                </a:ext>
              </a:extLst>
            </p:cNvPr>
            <p:cNvCxnSpPr>
              <a:cxnSpLocks/>
            </p:cNvCxnSpPr>
            <p:nvPr/>
          </p:nvCxnSpPr>
          <p:spPr>
            <a:xfrm>
              <a:off x="2025697" y="3375139"/>
              <a:ext cx="8160244" cy="25506"/>
            </a:xfrm>
            <a:prstGeom prst="curvedConnector3">
              <a:avLst>
                <a:gd name="adj1" fmla="val 50000"/>
              </a:avLst>
            </a:prstGeom>
            <a:grpFill/>
            <a:ln w="44450">
              <a:solidFill>
                <a:srgbClr val="C00000"/>
              </a:solidFill>
              <a:prstDash val="sysDot"/>
            </a:ln>
          </p:spPr>
          <p:style>
            <a:lnRef idx="2">
              <a:schemeClr val="accent2"/>
            </a:lnRef>
            <a:fillRef idx="0">
              <a:schemeClr val="accent2"/>
            </a:fillRef>
            <a:effectRef idx="1">
              <a:schemeClr val="accent2"/>
            </a:effectRef>
            <a:fontRef idx="minor">
              <a:schemeClr val="tx1"/>
            </a:fontRef>
          </p:style>
        </p:cxnSp>
        <p:sp>
          <p:nvSpPr>
            <p:cNvPr id="55" name="Freeform 54">
              <a:extLst>
                <a:ext uri="{FF2B5EF4-FFF2-40B4-BE49-F238E27FC236}">
                  <a16:creationId xmlns:a16="http://schemas.microsoft.com/office/drawing/2014/main" id="{877F720C-47AA-794D-91A4-227D20D11850}"/>
                </a:ext>
              </a:extLst>
            </p:cNvPr>
            <p:cNvSpPr/>
            <p:nvPr/>
          </p:nvSpPr>
          <p:spPr>
            <a:xfrm flipH="1">
              <a:off x="1736665" y="3380305"/>
              <a:ext cx="241881" cy="1454974"/>
            </a:xfrm>
            <a:custGeom>
              <a:avLst/>
              <a:gdLst>
                <a:gd name="connsiteX0" fmla="*/ 0 w 265792"/>
                <a:gd name="connsiteY0" fmla="*/ 0 h 1210996"/>
                <a:gd name="connsiteX1" fmla="*/ 251026 w 265792"/>
                <a:gd name="connsiteY1" fmla="*/ 221524 h 1210996"/>
                <a:gd name="connsiteX2" fmla="*/ 265792 w 265792"/>
                <a:gd name="connsiteY2" fmla="*/ 945167 h 1210996"/>
                <a:gd name="connsiteX3" fmla="*/ 44298 w 265792"/>
                <a:gd name="connsiteY3" fmla="*/ 1210996 h 1210996"/>
              </a:gdLst>
              <a:ahLst/>
              <a:cxnLst>
                <a:cxn ang="0">
                  <a:pos x="connsiteX0" y="connsiteY0"/>
                </a:cxn>
                <a:cxn ang="0">
                  <a:pos x="connsiteX1" y="connsiteY1"/>
                </a:cxn>
                <a:cxn ang="0">
                  <a:pos x="connsiteX2" y="connsiteY2"/>
                </a:cxn>
                <a:cxn ang="0">
                  <a:pos x="connsiteX3" y="connsiteY3"/>
                </a:cxn>
              </a:cxnLst>
              <a:rect l="l" t="t" r="r" b="b"/>
              <a:pathLst>
                <a:path w="265792" h="1210996">
                  <a:moveTo>
                    <a:pt x="0" y="0"/>
                  </a:moveTo>
                  <a:cubicBezTo>
                    <a:pt x="103363" y="31998"/>
                    <a:pt x="206727" y="63996"/>
                    <a:pt x="251026" y="221524"/>
                  </a:cubicBezTo>
                  <a:cubicBezTo>
                    <a:pt x="295325" y="379052"/>
                    <a:pt x="300247" y="780255"/>
                    <a:pt x="265792" y="945167"/>
                  </a:cubicBezTo>
                  <a:cubicBezTo>
                    <a:pt x="231337" y="1110079"/>
                    <a:pt x="44298" y="1210996"/>
                    <a:pt x="44298" y="1210996"/>
                  </a:cubicBezTo>
                </a:path>
              </a:pathLst>
            </a:custGeom>
            <a:grpFill/>
            <a:ln w="44450">
              <a:solidFill>
                <a:srgbClr val="C00000"/>
              </a:solidFill>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latin typeface="+mj-lt"/>
              </a:endParaRPr>
            </a:p>
          </p:txBody>
        </p:sp>
        <p:cxnSp>
          <p:nvCxnSpPr>
            <p:cNvPr id="56" name="Curved Connector 55">
              <a:extLst>
                <a:ext uri="{FF2B5EF4-FFF2-40B4-BE49-F238E27FC236}">
                  <a16:creationId xmlns:a16="http://schemas.microsoft.com/office/drawing/2014/main" id="{D84D5D66-1F8B-F54B-BECB-052DDC3E0A5A}"/>
                </a:ext>
              </a:extLst>
            </p:cNvPr>
            <p:cNvCxnSpPr>
              <a:cxnSpLocks/>
            </p:cNvCxnSpPr>
            <p:nvPr/>
          </p:nvCxnSpPr>
          <p:spPr>
            <a:xfrm>
              <a:off x="1983789" y="4838992"/>
              <a:ext cx="9306459" cy="11119"/>
            </a:xfrm>
            <a:prstGeom prst="curvedConnector3">
              <a:avLst>
                <a:gd name="adj1" fmla="val 50000"/>
              </a:avLst>
            </a:prstGeom>
            <a:grpFill/>
            <a:ln w="44450">
              <a:solidFill>
                <a:srgbClr val="C00000"/>
              </a:solidFill>
              <a:prstDash val="sysDot"/>
              <a:tailEnd type="triangle" w="lg" len="lg"/>
            </a:ln>
          </p:spPr>
          <p:style>
            <a:lnRef idx="2">
              <a:schemeClr val="accent2"/>
            </a:lnRef>
            <a:fillRef idx="0">
              <a:schemeClr val="accent2"/>
            </a:fillRef>
            <a:effectRef idx="1">
              <a:schemeClr val="accent2"/>
            </a:effectRef>
            <a:fontRef idx="minor">
              <a:schemeClr val="tx1"/>
            </a:fontRef>
          </p:style>
        </p:cxnSp>
      </p:grpSp>
      <p:sp>
        <p:nvSpPr>
          <p:cNvPr id="70" name="Rectangle 69">
            <a:extLst>
              <a:ext uri="{FF2B5EF4-FFF2-40B4-BE49-F238E27FC236}">
                <a16:creationId xmlns:a16="http://schemas.microsoft.com/office/drawing/2014/main" id="{04B0900F-F070-5C4A-9B56-9CCDAF1895E2}"/>
              </a:ext>
            </a:extLst>
          </p:cNvPr>
          <p:cNvSpPr/>
          <p:nvPr/>
        </p:nvSpPr>
        <p:spPr>
          <a:xfrm>
            <a:off x="8270979" y="5221034"/>
            <a:ext cx="2350846" cy="600164"/>
          </a:xfrm>
          <a:prstGeom prst="rect">
            <a:avLst/>
          </a:prstGeom>
        </p:spPr>
        <p:txBody>
          <a:bodyPr wrap="square">
            <a:spAutoFit/>
          </a:bodyPr>
          <a:lstStyle/>
          <a:p>
            <a:pPr algn="ctr"/>
            <a:r>
              <a:rPr lang="en-US" sz="1100" b="1" dirty="0">
                <a:solidFill>
                  <a:srgbClr val="BF3437"/>
                </a:solidFill>
                <a:latin typeface="Klavika Basic" panose="020B0506040000020004" pitchFamily="34" charset="0"/>
                <a:cs typeface="Calibri"/>
              </a:rPr>
              <a:t>2018</a:t>
            </a:r>
          </a:p>
          <a:p>
            <a:pPr algn="ctr"/>
            <a:r>
              <a:rPr lang="en-US" sz="1100" dirty="0">
                <a:latin typeface="Klavika Basic" panose="020B0506040000020004" pitchFamily="34" charset="0"/>
                <a:cs typeface="Calibri"/>
              </a:rPr>
              <a:t>Winnebago partners with medical OEMs for integrated vehicle solutions</a:t>
            </a:r>
            <a:endParaRPr lang="en-US" sz="1100" dirty="0">
              <a:latin typeface="Klavika Basic" panose="020B0506040000020004" pitchFamily="34" charset="0"/>
            </a:endParaRPr>
          </a:p>
        </p:txBody>
      </p:sp>
      <p:pic>
        <p:nvPicPr>
          <p:cNvPr id="9" name="Picture 8">
            <a:extLst>
              <a:ext uri="{FF2B5EF4-FFF2-40B4-BE49-F238E27FC236}">
                <a16:creationId xmlns:a16="http://schemas.microsoft.com/office/drawing/2014/main" id="{63C32EEB-2098-554D-9565-B48E6DFB7F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6564" y="1186748"/>
            <a:ext cx="1222746" cy="538009"/>
          </a:xfrm>
          <a:prstGeom prst="rect">
            <a:avLst/>
          </a:prstGeom>
        </p:spPr>
      </p:pic>
      <p:sp>
        <p:nvSpPr>
          <p:cNvPr id="2" name="Oval 1"/>
          <p:cNvSpPr/>
          <p:nvPr/>
        </p:nvSpPr>
        <p:spPr>
          <a:xfrm>
            <a:off x="1234074" y="856901"/>
            <a:ext cx="2482491" cy="1466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297C663-F25F-744C-ACB1-48C6E6BD63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48376" y="1097830"/>
            <a:ext cx="1453891" cy="750894"/>
          </a:xfrm>
          <a:prstGeom prst="rect">
            <a:avLst/>
          </a:prstGeom>
        </p:spPr>
      </p:pic>
      <p:sp>
        <p:nvSpPr>
          <p:cNvPr id="28" name="Rectangle 27">
            <a:extLst>
              <a:ext uri="{FF2B5EF4-FFF2-40B4-BE49-F238E27FC236}">
                <a16:creationId xmlns:a16="http://schemas.microsoft.com/office/drawing/2014/main" id="{992A564C-58CF-9442-A2E4-B4D0D3225206}"/>
              </a:ext>
            </a:extLst>
          </p:cNvPr>
          <p:cNvSpPr/>
          <p:nvPr/>
        </p:nvSpPr>
        <p:spPr>
          <a:xfrm>
            <a:off x="4938522" y="1892852"/>
            <a:ext cx="1938831" cy="600164"/>
          </a:xfrm>
          <a:prstGeom prst="rect">
            <a:avLst/>
          </a:prstGeom>
        </p:spPr>
        <p:txBody>
          <a:bodyPr wrap="square">
            <a:spAutoFit/>
          </a:bodyPr>
          <a:lstStyle/>
          <a:p>
            <a:pPr algn="ctr"/>
            <a:r>
              <a:rPr lang="en-US" sz="1100" b="1" dirty="0">
                <a:solidFill>
                  <a:srgbClr val="BF3437"/>
                </a:solidFill>
                <a:latin typeface="Klavika Basic" panose="020B0506040000020004" pitchFamily="34" charset="0"/>
                <a:cs typeface="Calibri"/>
              </a:rPr>
              <a:t>2014 </a:t>
            </a:r>
          </a:p>
          <a:p>
            <a:pPr algn="ctr"/>
            <a:r>
              <a:rPr lang="en-US" sz="1100" dirty="0">
                <a:latin typeface="Klavika Basic" panose="020B0506040000020004" pitchFamily="34" charset="0"/>
              </a:rPr>
              <a:t>Custom CAN-based solutions </a:t>
            </a:r>
            <a:br>
              <a:rPr lang="en-US" sz="1100" dirty="0">
                <a:latin typeface="Klavika Basic" panose="020B0506040000020004" pitchFamily="34" charset="0"/>
              </a:rPr>
            </a:br>
            <a:r>
              <a:rPr lang="en-US" sz="1100" dirty="0">
                <a:latin typeface="Klavika Basic" panose="020B0506040000020004" pitchFamily="34" charset="0"/>
              </a:rPr>
              <a:t>for chassis integration</a:t>
            </a:r>
          </a:p>
        </p:txBody>
      </p:sp>
      <p:sp>
        <p:nvSpPr>
          <p:cNvPr id="31" name="Oval 30"/>
          <p:cNvSpPr/>
          <p:nvPr/>
        </p:nvSpPr>
        <p:spPr>
          <a:xfrm>
            <a:off x="8702063" y="2528251"/>
            <a:ext cx="1231062" cy="1231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C531E54-7C3E-5D43-B34A-0B6A4AB403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07481" y="3012559"/>
            <a:ext cx="1091463" cy="262445"/>
          </a:xfrm>
          <a:prstGeom prst="rect">
            <a:avLst/>
          </a:prstGeom>
        </p:spPr>
      </p:pic>
      <p:sp>
        <p:nvSpPr>
          <p:cNvPr id="32" name="Oval 31"/>
          <p:cNvSpPr/>
          <p:nvPr/>
        </p:nvSpPr>
        <p:spPr>
          <a:xfrm>
            <a:off x="5382731" y="2634069"/>
            <a:ext cx="1231062" cy="1231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22424B1-8EEF-1F41-B5AA-E1A1BA5153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29999" y="2924197"/>
            <a:ext cx="1089311" cy="447520"/>
          </a:xfrm>
          <a:prstGeom prst="rect">
            <a:avLst/>
          </a:prstGeom>
        </p:spPr>
      </p:pic>
      <p:sp>
        <p:nvSpPr>
          <p:cNvPr id="71" name="Rectangle 70">
            <a:extLst>
              <a:ext uri="{FF2B5EF4-FFF2-40B4-BE49-F238E27FC236}">
                <a16:creationId xmlns:a16="http://schemas.microsoft.com/office/drawing/2014/main" id="{59DD38B4-5391-D240-9DC3-CC126317EBA7}"/>
              </a:ext>
            </a:extLst>
          </p:cNvPr>
          <p:cNvSpPr/>
          <p:nvPr/>
        </p:nvSpPr>
        <p:spPr>
          <a:xfrm>
            <a:off x="4806178" y="3505646"/>
            <a:ext cx="2336952" cy="430887"/>
          </a:xfrm>
          <a:prstGeom prst="rect">
            <a:avLst/>
          </a:prstGeom>
        </p:spPr>
        <p:txBody>
          <a:bodyPr wrap="square">
            <a:spAutoFit/>
          </a:bodyPr>
          <a:lstStyle/>
          <a:p>
            <a:pPr algn="ctr"/>
            <a:r>
              <a:rPr lang="en-US" sz="1100" b="1" dirty="0">
                <a:solidFill>
                  <a:srgbClr val="BF3437"/>
                </a:solidFill>
                <a:latin typeface="Klavika Basic" panose="020B0506040000020004" pitchFamily="34" charset="0"/>
                <a:cs typeface="Calibri"/>
              </a:rPr>
              <a:t>2016 </a:t>
            </a:r>
          </a:p>
          <a:p>
            <a:pPr algn="ctr"/>
            <a:r>
              <a:rPr lang="en-US" sz="1100" dirty="0">
                <a:latin typeface="Klavika Basic" panose="020B0506040000020004" pitchFamily="34" charset="0"/>
                <a:cs typeface="Calibri"/>
              </a:rPr>
              <a:t>HWH hydraulic flat floor slide rooms</a:t>
            </a:r>
          </a:p>
        </p:txBody>
      </p:sp>
      <p:sp>
        <p:nvSpPr>
          <p:cNvPr id="63" name="Rectangle 62">
            <a:extLst>
              <a:ext uri="{FF2B5EF4-FFF2-40B4-BE49-F238E27FC236}">
                <a16:creationId xmlns:a16="http://schemas.microsoft.com/office/drawing/2014/main" id="{EE3E5911-3EBF-214C-BD8C-0C0CCE7B5DB8}"/>
              </a:ext>
            </a:extLst>
          </p:cNvPr>
          <p:cNvSpPr/>
          <p:nvPr/>
        </p:nvSpPr>
        <p:spPr>
          <a:xfrm>
            <a:off x="8461710" y="3503724"/>
            <a:ext cx="1711768" cy="600164"/>
          </a:xfrm>
          <a:prstGeom prst="rect">
            <a:avLst/>
          </a:prstGeom>
        </p:spPr>
        <p:txBody>
          <a:bodyPr wrap="square">
            <a:spAutoFit/>
          </a:bodyPr>
          <a:lstStyle/>
          <a:p>
            <a:pPr algn="ctr"/>
            <a:r>
              <a:rPr lang="en-US" sz="1100" b="1" dirty="0">
                <a:solidFill>
                  <a:srgbClr val="BF3437"/>
                </a:solidFill>
                <a:latin typeface="Klavika Basic" panose="020B0506040000020004" pitchFamily="34" charset="0"/>
                <a:cs typeface="Calibri"/>
              </a:rPr>
              <a:t>2016 </a:t>
            </a:r>
          </a:p>
          <a:p>
            <a:pPr algn="ctr"/>
            <a:r>
              <a:rPr lang="en-US" sz="1100" dirty="0">
                <a:latin typeface="Klavika Basic" panose="020B0506040000020004" pitchFamily="34" charset="0"/>
                <a:cs typeface="Calibri"/>
              </a:rPr>
              <a:t>True air-ride suspensions for Ford F-53 Class A gas</a:t>
            </a:r>
          </a:p>
        </p:txBody>
      </p:sp>
      <p:sp>
        <p:nvSpPr>
          <p:cNvPr id="35" name="Oval 34"/>
          <p:cNvSpPr/>
          <p:nvPr/>
        </p:nvSpPr>
        <p:spPr>
          <a:xfrm>
            <a:off x="2325710" y="2580600"/>
            <a:ext cx="1231062" cy="1231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9439A6B-7616-6C41-B10E-B317CE9A58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25879" y="2977588"/>
            <a:ext cx="1030723" cy="445718"/>
          </a:xfrm>
          <a:prstGeom prst="rect">
            <a:avLst/>
          </a:prstGeom>
        </p:spPr>
      </p:pic>
      <p:sp>
        <p:nvSpPr>
          <p:cNvPr id="36" name="Oval 35"/>
          <p:cNvSpPr/>
          <p:nvPr/>
        </p:nvSpPr>
        <p:spPr>
          <a:xfrm>
            <a:off x="2262630" y="4268274"/>
            <a:ext cx="1231062" cy="1231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FF04499-5559-1C49-AF86-6CE61BBEF6D6}"/>
              </a:ext>
            </a:extLst>
          </p:cNvPr>
          <p:cNvSpPr/>
          <p:nvPr/>
        </p:nvSpPr>
        <p:spPr>
          <a:xfrm>
            <a:off x="1602426" y="3509452"/>
            <a:ext cx="2579049" cy="769441"/>
          </a:xfrm>
          <a:prstGeom prst="rect">
            <a:avLst/>
          </a:prstGeom>
        </p:spPr>
        <p:txBody>
          <a:bodyPr wrap="square">
            <a:spAutoFit/>
          </a:bodyPr>
          <a:lstStyle/>
          <a:p>
            <a:pPr algn="ctr"/>
            <a:r>
              <a:rPr lang="en-US" sz="1100" b="1" dirty="0">
                <a:solidFill>
                  <a:srgbClr val="BF3437"/>
                </a:solidFill>
                <a:latin typeface="Klavika Basic" panose="020B0506040000020004" pitchFamily="34" charset="0"/>
                <a:cs typeface="Calibri"/>
              </a:rPr>
              <a:t>2017 </a:t>
            </a:r>
          </a:p>
          <a:p>
            <a:pPr algn="ctr"/>
            <a:r>
              <a:rPr lang="en-US" sz="1100" dirty="0">
                <a:latin typeface="Klavika Basic" panose="020B0506040000020004" pitchFamily="34" charset="0"/>
              </a:rPr>
              <a:t>Winnebago offers </a:t>
            </a:r>
            <a:br>
              <a:rPr lang="en-US" sz="1100" dirty="0">
                <a:latin typeface="Klavika Basic" panose="020B0506040000020004" pitchFamily="34" charset="0"/>
              </a:rPr>
            </a:br>
            <a:r>
              <a:rPr lang="en-US" sz="1100" dirty="0">
                <a:latin typeface="Klavika Basic" panose="020B0506040000020004" pitchFamily="34" charset="0"/>
              </a:rPr>
              <a:t>lithium-ion battery systems as a generator replacement</a:t>
            </a:r>
          </a:p>
        </p:txBody>
      </p:sp>
      <p:sp>
        <p:nvSpPr>
          <p:cNvPr id="43" name="Title 1">
            <a:extLst>
              <a:ext uri="{FF2B5EF4-FFF2-40B4-BE49-F238E27FC236}">
                <a16:creationId xmlns:a16="http://schemas.microsoft.com/office/drawing/2014/main" id="{B636A739-759D-DC48-A85D-C3249DF30D92}"/>
              </a:ext>
            </a:extLst>
          </p:cNvPr>
          <p:cNvSpPr>
            <a:spLocks noGrp="1"/>
          </p:cNvSpPr>
          <p:nvPr>
            <p:ph type="title"/>
          </p:nvPr>
        </p:nvSpPr>
        <p:spPr>
          <a:xfrm>
            <a:off x="228600" y="0"/>
            <a:ext cx="10515600" cy="1325563"/>
          </a:xfrm>
        </p:spPr>
        <p:txBody>
          <a:bodyPr/>
          <a:lstStyle/>
          <a:p>
            <a:r>
              <a:rPr lang="en-US" dirty="0"/>
              <a:t>HISTORY OF RECENT INNOVATION</a:t>
            </a:r>
          </a:p>
        </p:txBody>
      </p:sp>
      <p:sp>
        <p:nvSpPr>
          <p:cNvPr id="58" name="Rectangle 57">
            <a:extLst>
              <a:ext uri="{FF2B5EF4-FFF2-40B4-BE49-F238E27FC236}">
                <a16:creationId xmlns:a16="http://schemas.microsoft.com/office/drawing/2014/main" id="{992A564C-58CF-9442-A2E4-B4D0D3225206}"/>
              </a:ext>
            </a:extLst>
          </p:cNvPr>
          <p:cNvSpPr/>
          <p:nvPr/>
        </p:nvSpPr>
        <p:spPr>
          <a:xfrm>
            <a:off x="969924" y="1885906"/>
            <a:ext cx="3010790" cy="430887"/>
          </a:xfrm>
          <a:prstGeom prst="rect">
            <a:avLst/>
          </a:prstGeom>
        </p:spPr>
        <p:txBody>
          <a:bodyPr wrap="square">
            <a:spAutoFit/>
          </a:bodyPr>
          <a:lstStyle/>
          <a:p>
            <a:pPr algn="ctr"/>
            <a:r>
              <a:rPr lang="en-US" sz="1100" b="1" dirty="0">
                <a:solidFill>
                  <a:srgbClr val="BF3437"/>
                </a:solidFill>
                <a:latin typeface="Klavika Basic" panose="020B0506040000020004" pitchFamily="34" charset="0"/>
                <a:cs typeface="Calibri"/>
              </a:rPr>
              <a:t>2010 </a:t>
            </a:r>
          </a:p>
          <a:p>
            <a:pPr algn="ctr"/>
            <a:r>
              <a:rPr lang="en-US" sz="1100" dirty="0">
                <a:latin typeface="Klavika Basic" panose="020B0506040000020004" pitchFamily="34" charset="0"/>
              </a:rPr>
              <a:t>Winnebago produces transit buses</a:t>
            </a:r>
          </a:p>
        </p:txBody>
      </p:sp>
      <p:pic>
        <p:nvPicPr>
          <p:cNvPr id="19" name="Picture 18">
            <a:extLst>
              <a:ext uri="{FF2B5EF4-FFF2-40B4-BE49-F238E27FC236}">
                <a16:creationId xmlns:a16="http://schemas.microsoft.com/office/drawing/2014/main" id="{2207DC8E-E7B3-D747-8457-0AB2395EFC2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425879" y="4759403"/>
            <a:ext cx="930150" cy="218607"/>
          </a:xfrm>
          <a:prstGeom prst="rect">
            <a:avLst/>
          </a:prstGeom>
        </p:spPr>
      </p:pic>
      <p:sp>
        <p:nvSpPr>
          <p:cNvPr id="72" name="Rectangle 71">
            <a:extLst>
              <a:ext uri="{FF2B5EF4-FFF2-40B4-BE49-F238E27FC236}">
                <a16:creationId xmlns:a16="http://schemas.microsoft.com/office/drawing/2014/main" id="{E472EA0C-474D-B149-89C0-A0D353B46B8F}"/>
              </a:ext>
            </a:extLst>
          </p:cNvPr>
          <p:cNvSpPr/>
          <p:nvPr/>
        </p:nvSpPr>
        <p:spPr>
          <a:xfrm>
            <a:off x="1495401" y="5219128"/>
            <a:ext cx="2765520" cy="600164"/>
          </a:xfrm>
          <a:prstGeom prst="rect">
            <a:avLst/>
          </a:prstGeom>
        </p:spPr>
        <p:txBody>
          <a:bodyPr wrap="square">
            <a:spAutoFit/>
          </a:bodyPr>
          <a:lstStyle/>
          <a:p>
            <a:pPr algn="ctr"/>
            <a:r>
              <a:rPr lang="en-US" sz="1100" b="1" dirty="0">
                <a:solidFill>
                  <a:srgbClr val="BF3437"/>
                </a:solidFill>
                <a:latin typeface="Klavika Basic" panose="020B0506040000020004" pitchFamily="34" charset="0"/>
                <a:cs typeface="Calibri"/>
              </a:rPr>
              <a:t>2017 </a:t>
            </a:r>
          </a:p>
          <a:p>
            <a:pPr algn="ctr"/>
            <a:r>
              <a:rPr lang="en-US" sz="1100" dirty="0">
                <a:latin typeface="Klavika Basic" panose="020B0506040000020004" pitchFamily="34" charset="0"/>
                <a:cs typeface="Calibri"/>
              </a:rPr>
              <a:t>Advanced solar installations move Winnebago closer to off-the-grid capabilities</a:t>
            </a:r>
          </a:p>
        </p:txBody>
      </p:sp>
      <p:sp>
        <p:nvSpPr>
          <p:cNvPr id="37" name="Oval 36"/>
          <p:cNvSpPr/>
          <p:nvPr/>
        </p:nvSpPr>
        <p:spPr>
          <a:xfrm>
            <a:off x="5359123" y="4187297"/>
            <a:ext cx="1231062" cy="1231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03C679E-EBE2-3A44-AB6C-29EEE058112E}"/>
              </a:ext>
            </a:extLst>
          </p:cNvPr>
          <p:cNvSpPr/>
          <p:nvPr/>
        </p:nvSpPr>
        <p:spPr>
          <a:xfrm>
            <a:off x="4518874" y="5221034"/>
            <a:ext cx="2911560" cy="600164"/>
          </a:xfrm>
          <a:prstGeom prst="rect">
            <a:avLst/>
          </a:prstGeom>
        </p:spPr>
        <p:txBody>
          <a:bodyPr wrap="square">
            <a:spAutoFit/>
          </a:bodyPr>
          <a:lstStyle/>
          <a:p>
            <a:pPr algn="ctr"/>
            <a:r>
              <a:rPr lang="en-US" sz="1100" b="1" dirty="0">
                <a:solidFill>
                  <a:srgbClr val="BF3437"/>
                </a:solidFill>
                <a:latin typeface="Klavika Basic" panose="020B0506040000020004" pitchFamily="34" charset="0"/>
                <a:cs typeface="Calibri"/>
              </a:rPr>
              <a:t>2018</a:t>
            </a:r>
          </a:p>
          <a:p>
            <a:pPr algn="ctr"/>
            <a:r>
              <a:rPr lang="en-US" sz="1100" dirty="0">
                <a:latin typeface="Klavika Basic" panose="020B0506040000020004" pitchFamily="34" charset="0"/>
              </a:rPr>
              <a:t>Winnebago is the first to develop an all-electric Ford F-53 chassis, exclusive to Winnebago</a:t>
            </a:r>
          </a:p>
        </p:txBody>
      </p:sp>
      <p:pic>
        <p:nvPicPr>
          <p:cNvPr id="17" name="Picture 16">
            <a:extLst>
              <a:ext uri="{FF2B5EF4-FFF2-40B4-BE49-F238E27FC236}">
                <a16:creationId xmlns:a16="http://schemas.microsoft.com/office/drawing/2014/main" id="{C90039AA-F379-ED4E-AA89-BAFC63BFB2E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92623" y="4550809"/>
            <a:ext cx="764302" cy="491337"/>
          </a:xfrm>
          <a:prstGeom prst="rect">
            <a:avLst/>
          </a:prstGeom>
        </p:spPr>
      </p:pic>
      <p:sp>
        <p:nvSpPr>
          <p:cNvPr id="38" name="Oval 37"/>
          <p:cNvSpPr/>
          <p:nvPr/>
        </p:nvSpPr>
        <p:spPr>
          <a:xfrm>
            <a:off x="8283359" y="4347540"/>
            <a:ext cx="2139705" cy="9267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id="{EFFAF07A-9DFB-E04C-842B-3D7DDCF6F72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36700" b="38550"/>
          <a:stretch/>
        </p:blipFill>
        <p:spPr>
          <a:xfrm>
            <a:off x="8497328" y="4757015"/>
            <a:ext cx="1860201" cy="285131"/>
          </a:xfrm>
          <a:prstGeom prst="rect">
            <a:avLst/>
          </a:prstGeom>
        </p:spPr>
      </p:pic>
      <p:sp>
        <p:nvSpPr>
          <p:cNvPr id="39" name="Oval 38"/>
          <p:cNvSpPr/>
          <p:nvPr/>
        </p:nvSpPr>
        <p:spPr>
          <a:xfrm>
            <a:off x="8656036" y="944558"/>
            <a:ext cx="1394350" cy="970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BC5A4DA-9AEE-3441-87B1-4E0BE617A0A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45551" y="1266404"/>
            <a:ext cx="1015320" cy="386668"/>
          </a:xfrm>
          <a:prstGeom prst="rect">
            <a:avLst/>
          </a:prstGeom>
        </p:spPr>
      </p:pic>
      <p:sp>
        <p:nvSpPr>
          <p:cNvPr id="30" name="Rectangle 29">
            <a:extLst>
              <a:ext uri="{FF2B5EF4-FFF2-40B4-BE49-F238E27FC236}">
                <a16:creationId xmlns:a16="http://schemas.microsoft.com/office/drawing/2014/main" id="{992A564C-58CF-9442-A2E4-B4D0D3225206}"/>
              </a:ext>
            </a:extLst>
          </p:cNvPr>
          <p:cNvSpPr/>
          <p:nvPr/>
        </p:nvSpPr>
        <p:spPr>
          <a:xfrm>
            <a:off x="7847816" y="1890496"/>
            <a:ext cx="3010790" cy="600164"/>
          </a:xfrm>
          <a:prstGeom prst="rect">
            <a:avLst/>
          </a:prstGeom>
        </p:spPr>
        <p:txBody>
          <a:bodyPr wrap="square">
            <a:spAutoFit/>
          </a:bodyPr>
          <a:lstStyle/>
          <a:p>
            <a:pPr algn="ctr"/>
            <a:r>
              <a:rPr lang="en-US" sz="1100" b="1" dirty="0">
                <a:solidFill>
                  <a:srgbClr val="BF3437"/>
                </a:solidFill>
                <a:latin typeface="Klavika Basic" panose="020B0506040000020004" pitchFamily="34" charset="0"/>
                <a:cs typeface="Calibri"/>
              </a:rPr>
              <a:t>2016 </a:t>
            </a:r>
          </a:p>
          <a:p>
            <a:pPr algn="ctr"/>
            <a:r>
              <a:rPr lang="en-US" sz="1100" dirty="0">
                <a:latin typeface="Klavika Basic" panose="020B0506040000020004" pitchFamily="34" charset="0"/>
              </a:rPr>
              <a:t>Connected coach for remote 360-degree </a:t>
            </a:r>
            <a:br>
              <a:rPr lang="en-US" sz="1100" dirty="0">
                <a:latin typeface="Klavika Basic" panose="020B0506040000020004" pitchFamily="34" charset="0"/>
              </a:rPr>
            </a:br>
            <a:r>
              <a:rPr lang="en-US" sz="1100" dirty="0">
                <a:latin typeface="Klavika Basic" panose="020B0506040000020004" pitchFamily="34" charset="0"/>
              </a:rPr>
              <a:t>video capabilities</a:t>
            </a:r>
          </a:p>
        </p:txBody>
      </p:sp>
      <p:sp>
        <p:nvSpPr>
          <p:cNvPr id="40" name="TextBox 39">
            <a:extLst>
              <a:ext uri="{FF2B5EF4-FFF2-40B4-BE49-F238E27FC236}">
                <a16:creationId xmlns:a16="http://schemas.microsoft.com/office/drawing/2014/main" id="{B6979F45-5208-344E-8218-3B6469603357}"/>
              </a:ext>
            </a:extLst>
          </p:cNvPr>
          <p:cNvSpPr txBox="1"/>
          <p:nvPr/>
        </p:nvSpPr>
        <p:spPr>
          <a:xfrm>
            <a:off x="0" y="5928833"/>
            <a:ext cx="1329139" cy="253916"/>
          </a:xfrm>
          <a:prstGeom prst="rect">
            <a:avLst/>
          </a:prstGeom>
          <a:noFill/>
        </p:spPr>
        <p:txBody>
          <a:bodyPr wrap="square" numCol="1" rtlCol="0">
            <a:spAutoFit/>
          </a:bodyPr>
          <a:lstStyle/>
          <a:p>
            <a:r>
              <a:rPr lang="en-US" sz="1050" b="1" i="1" dirty="0">
                <a:solidFill>
                  <a:schemeClr val="tx1">
                    <a:lumMod val="75000"/>
                    <a:lumOff val="25000"/>
                  </a:schemeClr>
                </a:solidFill>
                <a:latin typeface="Klavika Basic" panose="020B0506040000020004" pitchFamily="34" charset="0"/>
              </a:rPr>
              <a:t>Post-Recession Era</a:t>
            </a:r>
          </a:p>
        </p:txBody>
      </p:sp>
    </p:spTree>
    <p:extLst>
      <p:ext uri="{BB962C8B-B14F-4D97-AF65-F5344CB8AC3E}">
        <p14:creationId xmlns:p14="http://schemas.microsoft.com/office/powerpoint/2010/main" val="2689716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386</Words>
  <Application>Microsoft Office PowerPoint</Application>
  <PresentationFormat>Widescreen</PresentationFormat>
  <Paragraphs>102</Paragraphs>
  <Slides>8</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Klavika</vt:lpstr>
      <vt:lpstr>Klavika Basic</vt:lpstr>
      <vt:lpstr>Klavika Basic Medium</vt:lpstr>
      <vt:lpstr>Wingdings</vt:lpstr>
      <vt:lpstr>Office Theme</vt:lpstr>
      <vt:lpstr>PowerPoint Presentation</vt:lpstr>
      <vt:lpstr>PowerPoint Presentation</vt:lpstr>
      <vt:lpstr>LEGENDARY CONSTRUCTION</vt:lpstr>
      <vt:lpstr>PowerPoint Presentation</vt:lpstr>
      <vt:lpstr>ALTERNATIVE ENERGY MANAGEMENT</vt:lpstr>
      <vt:lpstr>ZERO EMISSION VEHICLES</vt:lpstr>
      <vt:lpstr>PowerPoint Presentation</vt:lpstr>
      <vt:lpstr>HISTORY OF RECENT INNOVATION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Winnebago Specialty Vehicle PowerPoint</dc:title>
  <dc:creator>Microsoft Office User</dc:creator>
  <cp:lastModifiedBy>Dan Hall</cp:lastModifiedBy>
  <cp:revision>130</cp:revision>
  <cp:lastPrinted>2018-07-30T19:43:05Z</cp:lastPrinted>
  <dcterms:created xsi:type="dcterms:W3CDTF">2018-06-28T19:31:23Z</dcterms:created>
  <dcterms:modified xsi:type="dcterms:W3CDTF">2018-10-17T13:13:29Z</dcterms:modified>
</cp:coreProperties>
</file>