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27"/>
  </p:notesMasterIdLst>
  <p:handoutMasterIdLst>
    <p:handoutMasterId r:id="rId28"/>
  </p:handoutMasterIdLst>
  <p:sldIdLst>
    <p:sldId id="272" r:id="rId2"/>
    <p:sldId id="316" r:id="rId3"/>
    <p:sldId id="317" r:id="rId4"/>
    <p:sldId id="318" r:id="rId5"/>
    <p:sldId id="336" r:id="rId6"/>
    <p:sldId id="334" r:id="rId7"/>
    <p:sldId id="335" r:id="rId8"/>
    <p:sldId id="329" r:id="rId9"/>
    <p:sldId id="320" r:id="rId10"/>
    <p:sldId id="321" r:id="rId11"/>
    <p:sldId id="337" r:id="rId12"/>
    <p:sldId id="258" r:id="rId13"/>
    <p:sldId id="275" r:id="rId14"/>
    <p:sldId id="274" r:id="rId15"/>
    <p:sldId id="324" r:id="rId16"/>
    <p:sldId id="330" r:id="rId17"/>
    <p:sldId id="325" r:id="rId18"/>
    <p:sldId id="331" r:id="rId19"/>
    <p:sldId id="332" r:id="rId20"/>
    <p:sldId id="322" r:id="rId21"/>
    <p:sldId id="319" r:id="rId22"/>
    <p:sldId id="326" r:id="rId23"/>
    <p:sldId id="305" r:id="rId24"/>
    <p:sldId id="328" r:id="rId25"/>
    <p:sldId id="284" r:id="rId26"/>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lenna Godinsky" initials="GG" lastIdx="1" clrIdx="0">
    <p:extLst>
      <p:ext uri="{19B8F6BF-5375-455C-9EA6-DF929625EA0E}">
        <p15:presenceInfo xmlns:p15="http://schemas.microsoft.com/office/powerpoint/2012/main" userId="S-1-5-21-2732141514-3185463903-3268163843-71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B60"/>
    <a:srgbClr val="368E51"/>
    <a:srgbClr val="388C8E"/>
    <a:srgbClr val="349078"/>
    <a:srgbClr val="467E6D"/>
    <a:srgbClr val="009A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3" autoAdjust="0"/>
    <p:restoredTop sz="94643" autoAdjust="0"/>
  </p:normalViewPr>
  <p:slideViewPr>
    <p:cSldViewPr snapToGrid="0">
      <p:cViewPr varScale="1">
        <p:scale>
          <a:sx n="36" d="100"/>
          <a:sy n="36" d="100"/>
        </p:scale>
        <p:origin x="608" y="52"/>
      </p:cViewPr>
      <p:guideLst/>
    </p:cSldViewPr>
  </p:slideViewPr>
  <p:outlineViewPr>
    <p:cViewPr>
      <p:scale>
        <a:sx n="33" d="100"/>
        <a:sy n="33" d="100"/>
      </p:scale>
      <p:origin x="0" y="-11516"/>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30" d="100"/>
          <a:sy n="30" d="100"/>
        </p:scale>
        <p:origin x="1860"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50"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72421" cy="46657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8" y="1"/>
            <a:ext cx="2972421" cy="466578"/>
          </a:xfrm>
          <a:prstGeom prst="rect">
            <a:avLst/>
          </a:prstGeom>
        </p:spPr>
        <p:txBody>
          <a:bodyPr vert="horz" lIns="91440" tIns="45720" rIns="91440" bIns="45720" rtlCol="0"/>
          <a:lstStyle>
            <a:lvl1pPr algn="r">
              <a:defRPr sz="1200"/>
            </a:lvl1pPr>
          </a:lstStyle>
          <a:p>
            <a:fld id="{BCF0C6DC-F1B8-40AA-BBA4-A0D570E748BE}" type="datetimeFigureOut">
              <a:rPr lang="en-US" smtClean="0"/>
              <a:t>10/12/2018</a:t>
            </a:fld>
            <a:endParaRPr lang="en-US"/>
          </a:p>
        </p:txBody>
      </p:sp>
      <p:sp>
        <p:nvSpPr>
          <p:cNvPr id="4" name="Footer Placeholder 3"/>
          <p:cNvSpPr>
            <a:spLocks noGrp="1"/>
          </p:cNvSpPr>
          <p:nvPr>
            <p:ph type="ftr" sz="quarter" idx="2"/>
          </p:nvPr>
        </p:nvSpPr>
        <p:spPr>
          <a:xfrm>
            <a:off x="2" y="8829823"/>
            <a:ext cx="2972421" cy="46657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8" y="8829823"/>
            <a:ext cx="2972421" cy="466578"/>
          </a:xfrm>
          <a:prstGeom prst="rect">
            <a:avLst/>
          </a:prstGeom>
        </p:spPr>
        <p:txBody>
          <a:bodyPr vert="horz" lIns="91440" tIns="45720" rIns="91440" bIns="45720" rtlCol="0" anchor="b"/>
          <a:lstStyle>
            <a:lvl1pPr algn="r">
              <a:defRPr sz="1200"/>
            </a:lvl1pPr>
          </a:lstStyle>
          <a:p>
            <a:fld id="{916ABBC5-1B74-41AF-9F5A-88C8A4B95394}" type="slidenum">
              <a:rPr lang="en-US" smtClean="0"/>
              <a:t>‹#›</a:t>
            </a:fld>
            <a:endParaRPr lang="en-US"/>
          </a:p>
        </p:txBody>
      </p:sp>
    </p:spTree>
    <p:extLst>
      <p:ext uri="{BB962C8B-B14F-4D97-AF65-F5344CB8AC3E}">
        <p14:creationId xmlns:p14="http://schemas.microsoft.com/office/powerpoint/2010/main" val="670563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84613" y="1"/>
            <a:ext cx="2971800" cy="466434"/>
          </a:xfrm>
          <a:prstGeom prst="rect">
            <a:avLst/>
          </a:prstGeom>
        </p:spPr>
        <p:txBody>
          <a:bodyPr vert="horz" lIns="93177" tIns="46589" rIns="93177" bIns="46589" rtlCol="0"/>
          <a:lstStyle>
            <a:lvl1pPr algn="r">
              <a:defRPr sz="1200"/>
            </a:lvl1pPr>
          </a:lstStyle>
          <a:p>
            <a:fld id="{7499B4E2-EBDC-46AF-BBA1-817265C4807C}" type="datetimeFigureOut">
              <a:rPr lang="en-US" smtClean="0"/>
              <a:t>10/12/2018</a:t>
            </a:fld>
            <a:endParaRPr lang="en-US" dirty="0"/>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85800" y="4473895"/>
            <a:ext cx="548640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3177" tIns="46589" rIns="93177" bIns="46589" rtlCol="0" anchor="b"/>
          <a:lstStyle>
            <a:lvl1pPr algn="r">
              <a:defRPr sz="1200"/>
            </a:lvl1pPr>
          </a:lstStyle>
          <a:p>
            <a:fld id="{A818AB4F-7251-4A80-908E-FB78C4F5F97C}" type="slidenum">
              <a:rPr lang="en-US" smtClean="0"/>
              <a:t>‹#›</a:t>
            </a:fld>
            <a:endParaRPr lang="en-US" dirty="0"/>
          </a:p>
        </p:txBody>
      </p:sp>
    </p:spTree>
    <p:extLst>
      <p:ext uri="{BB962C8B-B14F-4D97-AF65-F5344CB8AC3E}">
        <p14:creationId xmlns:p14="http://schemas.microsoft.com/office/powerpoint/2010/main" val="3491642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a:t>
            </a:fld>
            <a:endParaRPr lang="en-US" dirty="0"/>
          </a:p>
        </p:txBody>
      </p:sp>
    </p:spTree>
    <p:extLst>
      <p:ext uri="{BB962C8B-B14F-4D97-AF65-F5344CB8AC3E}">
        <p14:creationId xmlns:p14="http://schemas.microsoft.com/office/powerpoint/2010/main" val="3673808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10</a:t>
            </a:fld>
            <a:endParaRPr lang="en-US" dirty="0"/>
          </a:p>
        </p:txBody>
      </p:sp>
    </p:spTree>
    <p:extLst>
      <p:ext uri="{BB962C8B-B14F-4D97-AF65-F5344CB8AC3E}">
        <p14:creationId xmlns:p14="http://schemas.microsoft.com/office/powerpoint/2010/main" val="532819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11</a:t>
            </a:fld>
            <a:endParaRPr lang="en-US" dirty="0"/>
          </a:p>
        </p:txBody>
      </p:sp>
    </p:spTree>
    <p:extLst>
      <p:ext uri="{BB962C8B-B14F-4D97-AF65-F5344CB8AC3E}">
        <p14:creationId xmlns:p14="http://schemas.microsoft.com/office/powerpoint/2010/main" val="270122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20458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12</a:t>
            </a:fld>
            <a:endParaRPr lang="en-US" dirty="0"/>
          </a:p>
        </p:txBody>
      </p:sp>
    </p:spTree>
    <p:extLst>
      <p:ext uri="{BB962C8B-B14F-4D97-AF65-F5344CB8AC3E}">
        <p14:creationId xmlns:p14="http://schemas.microsoft.com/office/powerpoint/2010/main" val="369987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13</a:t>
            </a:fld>
            <a:endParaRPr lang="en-US" dirty="0"/>
          </a:p>
        </p:txBody>
      </p:sp>
    </p:spTree>
    <p:extLst>
      <p:ext uri="{BB962C8B-B14F-4D97-AF65-F5344CB8AC3E}">
        <p14:creationId xmlns:p14="http://schemas.microsoft.com/office/powerpoint/2010/main" val="1791683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14</a:t>
            </a:fld>
            <a:endParaRPr lang="en-US" dirty="0"/>
          </a:p>
        </p:txBody>
      </p:sp>
    </p:spTree>
    <p:extLst>
      <p:ext uri="{BB962C8B-B14F-4D97-AF65-F5344CB8AC3E}">
        <p14:creationId xmlns:p14="http://schemas.microsoft.com/office/powerpoint/2010/main" val="23262708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15</a:t>
            </a:fld>
            <a:endParaRPr lang="en-US" dirty="0"/>
          </a:p>
        </p:txBody>
      </p:sp>
    </p:spTree>
    <p:extLst>
      <p:ext uri="{BB962C8B-B14F-4D97-AF65-F5344CB8AC3E}">
        <p14:creationId xmlns:p14="http://schemas.microsoft.com/office/powerpoint/2010/main" val="710225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16</a:t>
            </a:fld>
            <a:endParaRPr lang="en-US" dirty="0"/>
          </a:p>
        </p:txBody>
      </p:sp>
    </p:spTree>
    <p:extLst>
      <p:ext uri="{BB962C8B-B14F-4D97-AF65-F5344CB8AC3E}">
        <p14:creationId xmlns:p14="http://schemas.microsoft.com/office/powerpoint/2010/main" val="1613512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17</a:t>
            </a:fld>
            <a:endParaRPr lang="en-US" dirty="0"/>
          </a:p>
        </p:txBody>
      </p:sp>
    </p:spTree>
    <p:extLst>
      <p:ext uri="{BB962C8B-B14F-4D97-AF65-F5344CB8AC3E}">
        <p14:creationId xmlns:p14="http://schemas.microsoft.com/office/powerpoint/2010/main" val="10920919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18</a:t>
            </a:fld>
            <a:endParaRPr lang="en-US" dirty="0"/>
          </a:p>
        </p:txBody>
      </p:sp>
    </p:spTree>
    <p:extLst>
      <p:ext uri="{BB962C8B-B14F-4D97-AF65-F5344CB8AC3E}">
        <p14:creationId xmlns:p14="http://schemas.microsoft.com/office/powerpoint/2010/main" val="27658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19</a:t>
            </a:fld>
            <a:endParaRPr lang="en-US" dirty="0"/>
          </a:p>
        </p:txBody>
      </p:sp>
    </p:spTree>
    <p:extLst>
      <p:ext uri="{BB962C8B-B14F-4D97-AF65-F5344CB8AC3E}">
        <p14:creationId xmlns:p14="http://schemas.microsoft.com/office/powerpoint/2010/main" val="1575836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2</a:t>
            </a:fld>
            <a:endParaRPr lang="en-US" dirty="0"/>
          </a:p>
        </p:txBody>
      </p:sp>
    </p:spTree>
    <p:extLst>
      <p:ext uri="{BB962C8B-B14F-4D97-AF65-F5344CB8AC3E}">
        <p14:creationId xmlns:p14="http://schemas.microsoft.com/office/powerpoint/2010/main" val="39272966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20</a:t>
            </a:fld>
            <a:endParaRPr lang="en-US" dirty="0"/>
          </a:p>
        </p:txBody>
      </p:sp>
    </p:spTree>
    <p:extLst>
      <p:ext uri="{BB962C8B-B14F-4D97-AF65-F5344CB8AC3E}">
        <p14:creationId xmlns:p14="http://schemas.microsoft.com/office/powerpoint/2010/main" val="10552226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21</a:t>
            </a:fld>
            <a:endParaRPr lang="en-US" dirty="0"/>
          </a:p>
        </p:txBody>
      </p:sp>
    </p:spTree>
    <p:extLst>
      <p:ext uri="{BB962C8B-B14F-4D97-AF65-F5344CB8AC3E}">
        <p14:creationId xmlns:p14="http://schemas.microsoft.com/office/powerpoint/2010/main" val="31635672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22</a:t>
            </a:fld>
            <a:endParaRPr lang="en-US" dirty="0"/>
          </a:p>
        </p:txBody>
      </p:sp>
    </p:spTree>
    <p:extLst>
      <p:ext uri="{BB962C8B-B14F-4D97-AF65-F5344CB8AC3E}">
        <p14:creationId xmlns:p14="http://schemas.microsoft.com/office/powerpoint/2010/main" val="1321591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8AB4F-7251-4A80-908E-FB78C4F5F97C}" type="slidenum">
              <a:rPr lang="en-US" smtClean="0"/>
              <a:t>23</a:t>
            </a:fld>
            <a:endParaRPr lang="en-US" dirty="0"/>
          </a:p>
        </p:txBody>
      </p:sp>
    </p:spTree>
    <p:extLst>
      <p:ext uri="{BB962C8B-B14F-4D97-AF65-F5344CB8AC3E}">
        <p14:creationId xmlns:p14="http://schemas.microsoft.com/office/powerpoint/2010/main" val="1724415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24</a:t>
            </a:fld>
            <a:endParaRPr lang="en-US" dirty="0"/>
          </a:p>
        </p:txBody>
      </p:sp>
    </p:spTree>
    <p:extLst>
      <p:ext uri="{BB962C8B-B14F-4D97-AF65-F5344CB8AC3E}">
        <p14:creationId xmlns:p14="http://schemas.microsoft.com/office/powerpoint/2010/main" val="32956580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818AB4F-7251-4A80-908E-FB78C4F5F97C}" type="slidenum">
              <a:rPr lang="en-US" smtClean="0"/>
              <a:t>25</a:t>
            </a:fld>
            <a:endParaRPr lang="en-US" dirty="0"/>
          </a:p>
        </p:txBody>
      </p:sp>
    </p:spTree>
    <p:extLst>
      <p:ext uri="{BB962C8B-B14F-4D97-AF65-F5344CB8AC3E}">
        <p14:creationId xmlns:p14="http://schemas.microsoft.com/office/powerpoint/2010/main" val="547115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3</a:t>
            </a:fld>
            <a:endParaRPr lang="en-US" dirty="0"/>
          </a:p>
        </p:txBody>
      </p:sp>
    </p:spTree>
    <p:extLst>
      <p:ext uri="{BB962C8B-B14F-4D97-AF65-F5344CB8AC3E}">
        <p14:creationId xmlns:p14="http://schemas.microsoft.com/office/powerpoint/2010/main" val="2549202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4</a:t>
            </a:fld>
            <a:endParaRPr lang="en-US" dirty="0"/>
          </a:p>
        </p:txBody>
      </p:sp>
    </p:spTree>
    <p:extLst>
      <p:ext uri="{BB962C8B-B14F-4D97-AF65-F5344CB8AC3E}">
        <p14:creationId xmlns:p14="http://schemas.microsoft.com/office/powerpoint/2010/main" val="3139742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5</a:t>
            </a:fld>
            <a:endParaRPr lang="en-US" dirty="0"/>
          </a:p>
        </p:txBody>
      </p:sp>
    </p:spTree>
    <p:extLst>
      <p:ext uri="{BB962C8B-B14F-4D97-AF65-F5344CB8AC3E}">
        <p14:creationId xmlns:p14="http://schemas.microsoft.com/office/powerpoint/2010/main" val="9418595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6</a:t>
            </a:fld>
            <a:endParaRPr lang="en-US" dirty="0"/>
          </a:p>
        </p:txBody>
      </p:sp>
    </p:spTree>
    <p:extLst>
      <p:ext uri="{BB962C8B-B14F-4D97-AF65-F5344CB8AC3E}">
        <p14:creationId xmlns:p14="http://schemas.microsoft.com/office/powerpoint/2010/main" val="56658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7</a:t>
            </a:fld>
            <a:endParaRPr lang="en-US" dirty="0"/>
          </a:p>
        </p:txBody>
      </p:sp>
    </p:spTree>
    <p:extLst>
      <p:ext uri="{BB962C8B-B14F-4D97-AF65-F5344CB8AC3E}">
        <p14:creationId xmlns:p14="http://schemas.microsoft.com/office/powerpoint/2010/main" val="1649836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8</a:t>
            </a:fld>
            <a:endParaRPr lang="en-US" dirty="0"/>
          </a:p>
        </p:txBody>
      </p:sp>
    </p:spTree>
    <p:extLst>
      <p:ext uri="{BB962C8B-B14F-4D97-AF65-F5344CB8AC3E}">
        <p14:creationId xmlns:p14="http://schemas.microsoft.com/office/powerpoint/2010/main" val="2134072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18AB4F-7251-4A80-908E-FB78C4F5F97C}" type="slidenum">
              <a:rPr lang="en-US" smtClean="0"/>
              <a:t>9</a:t>
            </a:fld>
            <a:endParaRPr lang="en-US" dirty="0"/>
          </a:p>
        </p:txBody>
      </p:sp>
    </p:spTree>
    <p:extLst>
      <p:ext uri="{BB962C8B-B14F-4D97-AF65-F5344CB8AC3E}">
        <p14:creationId xmlns:p14="http://schemas.microsoft.com/office/powerpoint/2010/main" val="1251787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3845FA-FFA8-4233-BF9A-8F275B8E8C67}" type="datetime1">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1937205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7C0BE-BC64-4D81-B93A-83A8129C7985}" type="datetime1">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1473081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FEFF2A-90EE-4386-A3BB-00736B8AB4D5}" type="datetime1">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2569510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b="0">
                <a:solidFill>
                  <a:schemeClr val="tx1"/>
                </a:solidFill>
                <a:latin typeface="+mj-lt"/>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68B1EE-2540-45DF-9298-4BF4BC149273}" type="datetime1">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643538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76092A-9F42-42A9-A799-BC0FCFE63BF9}" type="datetime1">
              <a:rPr lang="en-US" smtClean="0"/>
              <a:t>10/12/2018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206051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D9E8EB-E211-498A-A3EF-A778D3A50E62}" type="datetime1">
              <a:rPr lang="en-US" smtClean="0"/>
              <a:t>10/12/2018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1858804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5B81E6-405A-4771-A9AD-30C18C9E7043}" type="datetime1">
              <a:rPr lang="en-US" smtClean="0"/>
              <a:t>10/12/2018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1560575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4BCD5-DFD6-4676-ABE2-281F3842CEE2}" type="datetime1">
              <a:rPr lang="en-US" smtClean="0"/>
              <a:t>10/12/2018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474730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798453-07C1-4BD1-8080-E40CD032A2D4}" type="datetime1">
              <a:rPr lang="en-US" smtClean="0"/>
              <a:t>10/12/2018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764845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43F20A1-9C50-4A55-B8AA-3650ACA9DE02}" type="datetime1">
              <a:rPr lang="en-US" smtClean="0"/>
              <a:t>10/12/2018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528967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1EDC34F-88CD-458C-92EE-884218689B3D}" type="datetime1">
              <a:rPr lang="en-US" smtClean="0"/>
              <a:t>10/12/2018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9458880-1C2D-46AA-AF50-2AE16C84FA17}" type="slidenum">
              <a:rPr lang="en-US" smtClean="0"/>
              <a:t>‹#›</a:t>
            </a:fld>
            <a:endParaRPr lang="en-US" dirty="0"/>
          </a:p>
        </p:txBody>
      </p:sp>
    </p:spTree>
    <p:extLst>
      <p:ext uri="{BB962C8B-B14F-4D97-AF65-F5344CB8AC3E}">
        <p14:creationId xmlns:p14="http://schemas.microsoft.com/office/powerpoint/2010/main" val="27736906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EFC3EB-67CF-4786-95DF-9118E58CA243}" type="datetime1">
              <a:rPr lang="en-US" smtClean="0"/>
              <a:t>10/12/2018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302917447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hf hdr="0" ftr="0" dt="0"/>
  <p:txStyles>
    <p:titleStyle>
      <a:lvl1pPr algn="l" defTabSz="914400" rtl="0" eaLnBrk="1" latinLnBrk="0" hangingPunct="1">
        <a:lnSpc>
          <a:spcPct val="90000"/>
        </a:lnSpc>
        <a:spcBef>
          <a:spcPct val="0"/>
        </a:spcBef>
        <a:buNone/>
        <a:defRPr sz="44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6.png"/><Relationship Id="rId7"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9.jp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42.jp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www.dementiafriendsusa.org/" TargetMode="External"/><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31.png"/><Relationship Id="rId4" Type="http://schemas.openxmlformats.org/officeDocument/2006/relationships/hyperlink" Target="http://www.bit.ly./CGideahub"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hyperlink" Target="mailto:ggodinsky@gailborden.info"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hyperlink" Target="mailto:adevine@gailborden.info"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joyforall.com/"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6.pn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hyperlink" Target="https://www.loc.gov/nls/" TargetMode="External"/><Relationship Id="rId7"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hyperlink" Target="https://www.tumblebooks.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8.jpg"/><Relationship Id="rId5" Type="http://schemas.openxmlformats.org/officeDocument/2006/relationships/image" Target="../media/image17.jpeg"/><Relationship Id="rId4" Type="http://schemas.openxmlformats.org/officeDocument/2006/relationships/image" Target="../media/image16.jp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714895" y="597877"/>
            <a:ext cx="10838197" cy="46601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flipH="1" flipV="1">
            <a:off x="1397246" y="3663006"/>
            <a:ext cx="9343176" cy="4571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2721466" y="3881250"/>
            <a:ext cx="6572816" cy="1938992"/>
          </a:xfrm>
          <a:prstGeom prst="rect">
            <a:avLst/>
          </a:prstGeom>
          <a:noFill/>
        </p:spPr>
        <p:txBody>
          <a:bodyPr wrap="square" rtlCol="0">
            <a:spAutoFit/>
          </a:bodyPr>
          <a:lstStyle/>
          <a:p>
            <a:pPr algn="ctr"/>
            <a:r>
              <a:rPr lang="en-US" sz="2400" dirty="0" smtClean="0">
                <a:solidFill>
                  <a:schemeClr val="bg1"/>
                </a:solidFill>
              </a:rPr>
              <a:t>2018 ABOS Conference</a:t>
            </a:r>
          </a:p>
          <a:p>
            <a:pPr algn="ctr"/>
            <a:r>
              <a:rPr lang="en-US" sz="2400" dirty="0" smtClean="0">
                <a:solidFill>
                  <a:schemeClr val="bg1"/>
                </a:solidFill>
              </a:rPr>
              <a:t>Raleigh, NC</a:t>
            </a:r>
          </a:p>
          <a:p>
            <a:pPr algn="ctr"/>
            <a:r>
              <a:rPr lang="en-US" sz="2400" dirty="0" smtClean="0">
                <a:solidFill>
                  <a:schemeClr val="bg1"/>
                </a:solidFill>
              </a:rPr>
              <a:t>October  17 – 19, 2018</a:t>
            </a:r>
          </a:p>
          <a:p>
            <a:pPr algn="ctr"/>
            <a:endParaRPr lang="en-US" sz="2400" dirty="0" smtClean="0">
              <a:solidFill>
                <a:schemeClr val="bg1"/>
              </a:solidFill>
            </a:endParaRPr>
          </a:p>
          <a:p>
            <a:pPr algn="ctr"/>
            <a:endParaRPr lang="en-US" sz="2400" dirty="0">
              <a:solidFill>
                <a:schemeClr val="bg1"/>
              </a:solidFill>
            </a:endParaRPr>
          </a:p>
        </p:txBody>
      </p:sp>
      <p:sp>
        <p:nvSpPr>
          <p:cNvPr id="6" name="Slide Number Placeholder 5"/>
          <p:cNvSpPr>
            <a:spLocks noGrp="1"/>
          </p:cNvSpPr>
          <p:nvPr>
            <p:ph type="sldNum" sz="quarter" idx="12"/>
          </p:nvPr>
        </p:nvSpPr>
        <p:spPr/>
        <p:txBody>
          <a:bodyPr/>
          <a:lstStyle/>
          <a:p>
            <a:fld id="{D9458880-1C2D-46AA-AF50-2AE16C84FA17}" type="slidenum">
              <a:rPr lang="en-US" smtClean="0"/>
              <a:t>1</a:t>
            </a:fld>
            <a:endParaRPr lang="en-US" dirty="0"/>
          </a:p>
        </p:txBody>
      </p:sp>
      <p:sp>
        <p:nvSpPr>
          <p:cNvPr id="10" name="Rectangle 9"/>
          <p:cNvSpPr/>
          <p:nvPr/>
        </p:nvSpPr>
        <p:spPr>
          <a:xfrm>
            <a:off x="0" y="5430537"/>
            <a:ext cx="12192000" cy="142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508964" y="5658123"/>
            <a:ext cx="2914723" cy="972290"/>
          </a:xfrm>
          <a:prstGeom prst="rect">
            <a:avLst/>
          </a:prstGeom>
        </p:spPr>
      </p:pic>
      <p:sp>
        <p:nvSpPr>
          <p:cNvPr id="11" name="TextBox 10"/>
          <p:cNvSpPr txBox="1"/>
          <p:nvPr/>
        </p:nvSpPr>
        <p:spPr>
          <a:xfrm>
            <a:off x="714895" y="5702531"/>
            <a:ext cx="6492240" cy="1200329"/>
          </a:xfrm>
          <a:prstGeom prst="rect">
            <a:avLst/>
          </a:prstGeom>
          <a:noFill/>
        </p:spPr>
        <p:txBody>
          <a:bodyPr wrap="square" rtlCol="0">
            <a:spAutoFit/>
          </a:bodyPr>
          <a:lstStyle/>
          <a:p>
            <a:pPr algn="ctr"/>
            <a:r>
              <a:rPr lang="en-US" dirty="0">
                <a:solidFill>
                  <a:srgbClr val="398B60"/>
                </a:solidFill>
              </a:rPr>
              <a:t>Presented by:</a:t>
            </a:r>
          </a:p>
          <a:p>
            <a:pPr algn="ctr"/>
            <a:r>
              <a:rPr lang="en-US" dirty="0">
                <a:solidFill>
                  <a:srgbClr val="398B60"/>
                </a:solidFill>
              </a:rPr>
              <a:t>Glenna Godinsky, Life Enrichment Liaison</a:t>
            </a:r>
          </a:p>
          <a:p>
            <a:pPr algn="ctr"/>
            <a:r>
              <a:rPr lang="en-US" dirty="0">
                <a:solidFill>
                  <a:srgbClr val="398B60"/>
                </a:solidFill>
              </a:rPr>
              <a:t>Ana Devine, Director of Branch Services</a:t>
            </a:r>
          </a:p>
          <a:p>
            <a:endParaRPr lang="en-US" dirty="0">
              <a:solidFill>
                <a:srgbClr val="398B60"/>
              </a:solidFill>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425" y="1118781"/>
            <a:ext cx="9963150" cy="214312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13522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Little Kids’ Menu</a:t>
            </a:r>
            <a:endParaRPr lang="en-US" dirty="0"/>
          </a:p>
        </p:txBody>
      </p:sp>
      <p:sp>
        <p:nvSpPr>
          <p:cNvPr id="3" name="Content Placeholder 2"/>
          <p:cNvSpPr>
            <a:spLocks noGrp="1"/>
          </p:cNvSpPr>
          <p:nvPr>
            <p:ph sz="half" idx="1"/>
          </p:nvPr>
        </p:nvSpPr>
        <p:spPr>
          <a:xfrm>
            <a:off x="1540050" y="1690688"/>
            <a:ext cx="8793481" cy="4351338"/>
          </a:xfrm>
        </p:spPr>
        <p:txBody>
          <a:bodyPr>
            <a:normAutofit/>
          </a:bodyPr>
          <a:lstStyle/>
          <a:p>
            <a:pPr marL="0" indent="0">
              <a:buNone/>
            </a:pPr>
            <a:r>
              <a:rPr lang="en-US" sz="2400" dirty="0" smtClean="0"/>
              <a:t>Children love making crafts!  Invite youth department visitors to make crafts as donations. Kids make one for themselves and one to donate. </a:t>
            </a:r>
          </a:p>
          <a:p>
            <a:pPr>
              <a:buFont typeface="Wingdings" panose="05000000000000000000" pitchFamily="2" charset="2"/>
              <a:buChar char="§"/>
            </a:pPr>
            <a:r>
              <a:rPr lang="en-US" sz="2400" dirty="0" smtClean="0"/>
              <a:t>Paper flowers – donate to memory care and developmental community activity directors for flower arranging</a:t>
            </a:r>
          </a:p>
          <a:p>
            <a:pPr>
              <a:buFont typeface="Wingdings" panose="05000000000000000000" pitchFamily="2" charset="2"/>
              <a:buChar char="§"/>
            </a:pPr>
            <a:r>
              <a:rPr lang="en-US" sz="2400" dirty="0" smtClean="0"/>
              <a:t>Holiday Cards – give to Home Service Delivery patrons with their monthly delivery of books</a:t>
            </a:r>
          </a:p>
          <a:p>
            <a:pPr>
              <a:buFont typeface="Wingdings" panose="05000000000000000000" pitchFamily="2" charset="2"/>
              <a:buChar char="§"/>
            </a:pPr>
            <a:r>
              <a:rPr lang="en-US" sz="2400" dirty="0" smtClean="0"/>
              <a:t>Multi-generational Pen Pal program (Planned for 2019)</a:t>
            </a:r>
          </a:p>
          <a:p>
            <a:pPr>
              <a:buFont typeface="Wingdings" panose="05000000000000000000" pitchFamily="2" charset="2"/>
              <a:buChar char="§"/>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10</a:t>
            </a:fld>
            <a:endParaRPr lang="en-US" dirty="0"/>
          </a:p>
        </p:txBody>
      </p:sp>
      <p:pic>
        <p:nvPicPr>
          <p:cNvPr id="6" name="Picture 5"/>
          <p:cNvPicPr>
            <a:picLocks noChangeAspect="1"/>
          </p:cNvPicPr>
          <p:nvPr/>
        </p:nvPicPr>
        <p:blipFill>
          <a:blip r:embed="rId3"/>
          <a:stretch>
            <a:fillRect/>
          </a:stretch>
        </p:blipFill>
        <p:spPr>
          <a:xfrm flipH="1">
            <a:off x="949610" y="1771179"/>
            <a:ext cx="345997" cy="345997"/>
          </a:xfrm>
          <a:prstGeom prst="rect">
            <a:avLst/>
          </a:prstGeom>
        </p:spPr>
      </p:pic>
      <p:pic>
        <p:nvPicPr>
          <p:cNvPr id="7" name="Picture 6"/>
          <p:cNvPicPr>
            <a:picLocks noChangeAspect="1"/>
          </p:cNvPicPr>
          <p:nvPr/>
        </p:nvPicPr>
        <p:blipFill>
          <a:blip r:embed="rId4"/>
          <a:stretch>
            <a:fillRect/>
          </a:stretch>
        </p:blipFill>
        <p:spPr>
          <a:xfrm>
            <a:off x="949610" y="2889662"/>
            <a:ext cx="354057" cy="371909"/>
          </a:xfrm>
          <a:prstGeom prst="rect">
            <a:avLst/>
          </a:prstGeom>
        </p:spPr>
      </p:pic>
      <p:pic>
        <p:nvPicPr>
          <p:cNvPr id="8" name="Picture 7"/>
          <p:cNvPicPr>
            <a:picLocks noChangeAspect="1"/>
          </p:cNvPicPr>
          <p:nvPr/>
        </p:nvPicPr>
        <p:blipFill>
          <a:blip r:embed="rId4"/>
          <a:stretch>
            <a:fillRect/>
          </a:stretch>
        </p:blipFill>
        <p:spPr>
          <a:xfrm>
            <a:off x="949610" y="3642732"/>
            <a:ext cx="354057" cy="371909"/>
          </a:xfrm>
          <a:prstGeom prst="rect">
            <a:avLst/>
          </a:prstGeom>
        </p:spPr>
      </p:pic>
      <p:pic>
        <p:nvPicPr>
          <p:cNvPr id="9" name="Picture 8"/>
          <p:cNvPicPr>
            <a:picLocks noChangeAspect="1"/>
          </p:cNvPicPr>
          <p:nvPr/>
        </p:nvPicPr>
        <p:blipFill>
          <a:blip r:embed="rId4"/>
          <a:stretch>
            <a:fillRect/>
          </a:stretch>
        </p:blipFill>
        <p:spPr>
          <a:xfrm>
            <a:off x="949610" y="4345346"/>
            <a:ext cx="354057" cy="371909"/>
          </a:xfrm>
          <a:prstGeom prst="rect">
            <a:avLst/>
          </a:prstGeom>
        </p:spPr>
      </p:pic>
      <p:pic>
        <p:nvPicPr>
          <p:cNvPr id="4" name="Picture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544066" y="4866103"/>
            <a:ext cx="1924594" cy="14434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406325" y="4941775"/>
            <a:ext cx="1060932" cy="14145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result for pen pal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2074" y="4144657"/>
            <a:ext cx="1873307" cy="1442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9892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a:xfrm>
            <a:off x="838200" y="251285"/>
            <a:ext cx="10515600" cy="741964"/>
          </a:xfrm>
        </p:spPr>
        <p:txBody>
          <a:bodyPr>
            <a:normAutofit fontScale="90000"/>
          </a:bodyPr>
          <a:lstStyle/>
          <a:p>
            <a:pPr algn="ctr">
              <a:lnSpc>
                <a:spcPct val="100000"/>
              </a:lnSpc>
            </a:pPr>
            <a:r>
              <a:rPr lang="en-US" dirty="0" smtClean="0"/>
              <a:t>Pre-Packaged Kits</a:t>
            </a:r>
            <a:br>
              <a:rPr lang="en-US" dirty="0" smtClean="0"/>
            </a:br>
            <a:r>
              <a:rPr lang="en-US" sz="3100" dirty="0" smtClean="0"/>
              <a:t>Tales and Travel Awards</a:t>
            </a:r>
            <a:endParaRPr lang="en-US" sz="3100" dirty="0"/>
          </a:p>
        </p:txBody>
      </p:sp>
      <p:pic>
        <p:nvPicPr>
          <p:cNvPr id="5" name="Content Placeholder 4"/>
          <p:cNvPicPr>
            <a:picLocks noGrp="1" noChangeAspect="1"/>
          </p:cNvPicPr>
          <p:nvPr>
            <p:ph sz="half" idx="2"/>
          </p:nvPr>
        </p:nvPicPr>
        <p:blipFill>
          <a:blip r:embed="rId3"/>
          <a:stretch>
            <a:fillRect/>
          </a:stretch>
        </p:blipFill>
        <p:spPr>
          <a:xfrm>
            <a:off x="5892767" y="1231739"/>
            <a:ext cx="4939381" cy="1082148"/>
          </a:xfrm>
          <a:prstGeom prst="rect">
            <a:avLst/>
          </a:prstGeom>
        </p:spPr>
      </p:pic>
      <p:sp>
        <p:nvSpPr>
          <p:cNvPr id="3" name="Content Placeholder 2"/>
          <p:cNvSpPr>
            <a:spLocks noGrp="1"/>
          </p:cNvSpPr>
          <p:nvPr>
            <p:ph sz="half" idx="1"/>
          </p:nvPr>
        </p:nvSpPr>
        <p:spPr>
          <a:xfrm>
            <a:off x="268357" y="1107090"/>
            <a:ext cx="5181600" cy="2498181"/>
          </a:xfrm>
        </p:spPr>
        <p:txBody>
          <a:bodyPr>
            <a:normAutofit/>
          </a:bodyPr>
          <a:lstStyle/>
          <a:p>
            <a:r>
              <a:rPr lang="en-US" dirty="0" smtClean="0"/>
              <a:t>Developed by Mary Beth Riedner and Gail </a:t>
            </a:r>
            <a:r>
              <a:rPr lang="en-US" dirty="0"/>
              <a:t>Borden Public Library </a:t>
            </a:r>
            <a:r>
              <a:rPr lang="en-US" dirty="0" smtClean="0"/>
              <a:t>District. </a:t>
            </a:r>
          </a:p>
          <a:p>
            <a:r>
              <a:rPr lang="en-US" dirty="0" smtClean="0"/>
              <a:t>Tales and Travel Memories is nationally recognized.  </a:t>
            </a:r>
            <a:endParaRPr lang="en-US" dirty="0"/>
          </a:p>
        </p:txBody>
      </p:sp>
      <p:sp>
        <p:nvSpPr>
          <p:cNvPr id="6" name="TextBox 5"/>
          <p:cNvSpPr txBox="1"/>
          <p:nvPr/>
        </p:nvSpPr>
        <p:spPr>
          <a:xfrm>
            <a:off x="5847300" y="2356180"/>
            <a:ext cx="4754880" cy="923330"/>
          </a:xfrm>
          <a:prstGeom prst="rect">
            <a:avLst/>
          </a:prstGeom>
          <a:noFill/>
        </p:spPr>
        <p:txBody>
          <a:bodyPr wrap="square" rtlCol="0">
            <a:spAutoFit/>
          </a:bodyPr>
          <a:lstStyle/>
          <a:p>
            <a:r>
              <a:rPr lang="en-US" i="1" dirty="0" smtClean="0">
                <a:solidFill>
                  <a:srgbClr val="FF0000"/>
                </a:solidFill>
              </a:rPr>
              <a:t>The Jean Williams Sayer Upstart Innovation Award through the Chapter of the Medical Library Association, 2014</a:t>
            </a:r>
            <a:endParaRPr lang="en-US" i="1" dirty="0">
              <a:solidFill>
                <a:srgbClr val="FF0000"/>
              </a:solidFill>
            </a:endParaRPr>
          </a:p>
        </p:txBody>
      </p:sp>
      <p:sp>
        <p:nvSpPr>
          <p:cNvPr id="8" name="TextBox 7"/>
          <p:cNvSpPr txBox="1"/>
          <p:nvPr/>
        </p:nvSpPr>
        <p:spPr>
          <a:xfrm>
            <a:off x="5847300" y="3426244"/>
            <a:ext cx="4754880" cy="984885"/>
          </a:xfrm>
          <a:prstGeom prst="rect">
            <a:avLst/>
          </a:prstGeom>
          <a:noFill/>
        </p:spPr>
        <p:txBody>
          <a:bodyPr wrap="square" rtlCol="0">
            <a:spAutoFit/>
          </a:bodyPr>
          <a:lstStyle/>
          <a:p>
            <a:r>
              <a:rPr lang="en-US" sz="2000" b="1" dirty="0" smtClean="0"/>
              <a:t>The American Library Association </a:t>
            </a:r>
          </a:p>
          <a:p>
            <a:r>
              <a:rPr lang="en-US" sz="2000" b="1" dirty="0" smtClean="0"/>
              <a:t>Carnegie-Whitney Grant, 2013</a:t>
            </a:r>
          </a:p>
          <a:p>
            <a:endParaRPr lang="en-US" dirty="0"/>
          </a:p>
        </p:txBody>
      </p:sp>
      <p:sp>
        <p:nvSpPr>
          <p:cNvPr id="9" name="TextBox 8"/>
          <p:cNvSpPr txBox="1"/>
          <p:nvPr/>
        </p:nvSpPr>
        <p:spPr>
          <a:xfrm>
            <a:off x="540500" y="5615582"/>
            <a:ext cx="4637314" cy="923330"/>
          </a:xfrm>
          <a:prstGeom prst="rect">
            <a:avLst/>
          </a:prstGeom>
          <a:noFill/>
        </p:spPr>
        <p:txBody>
          <a:bodyPr wrap="square" rtlCol="0">
            <a:spAutoFit/>
          </a:bodyPr>
          <a:lstStyle/>
          <a:p>
            <a:r>
              <a:rPr lang="en-US" b="1" u="sng" dirty="0" smtClean="0">
                <a:solidFill>
                  <a:srgbClr val="368E51"/>
                </a:solidFill>
              </a:rPr>
              <a:t>2015-2016 Target Research Project Award</a:t>
            </a:r>
          </a:p>
          <a:p>
            <a:r>
              <a:rPr lang="en-US" b="1" dirty="0" smtClean="0">
                <a:solidFill>
                  <a:srgbClr val="368E51"/>
                </a:solidFill>
              </a:rPr>
              <a:t>Through the National Network of Libraries of Medicine and the University of Illinois, Chicago</a:t>
            </a:r>
            <a:endParaRPr lang="en-US" b="1" dirty="0">
              <a:solidFill>
                <a:srgbClr val="368E51"/>
              </a:solidFill>
            </a:endParaRPr>
          </a:p>
        </p:txBody>
      </p:sp>
      <p:pic>
        <p:nvPicPr>
          <p:cNvPr id="11" name="Picture 10" descr="C:\Users\ggodinsky\AppData\Local\Microsoft\Windows\Temporary Internet Files\Content.Word\Literacy_Awards_Badges_2017Honoree.jpg"/>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85789" y="3305558"/>
            <a:ext cx="2936239" cy="2285999"/>
          </a:xfrm>
          <a:prstGeom prst="rect">
            <a:avLst/>
          </a:prstGeom>
          <a:noFill/>
          <a:ln>
            <a:noFill/>
          </a:ln>
        </p:spPr>
      </p:pic>
      <p:sp>
        <p:nvSpPr>
          <p:cNvPr id="7" name="TextBox 6"/>
          <p:cNvSpPr txBox="1"/>
          <p:nvPr/>
        </p:nvSpPr>
        <p:spPr>
          <a:xfrm>
            <a:off x="5805124" y="4148105"/>
            <a:ext cx="6386876" cy="1200329"/>
          </a:xfrm>
          <a:prstGeom prst="rect">
            <a:avLst/>
          </a:prstGeom>
          <a:noFill/>
        </p:spPr>
        <p:txBody>
          <a:bodyPr wrap="square" rtlCol="0">
            <a:spAutoFit/>
          </a:bodyPr>
          <a:lstStyle/>
          <a:p>
            <a:r>
              <a:rPr lang="en-US" dirty="0" smtClean="0">
                <a:solidFill>
                  <a:srgbClr val="FF0000"/>
                </a:solidFill>
              </a:rPr>
              <a:t>Featured in: American Libraries Magazine, April 11, 2016</a:t>
            </a:r>
          </a:p>
          <a:p>
            <a:r>
              <a:rPr lang="en-US" dirty="0">
                <a:solidFill>
                  <a:srgbClr val="FF0000"/>
                </a:solidFill>
              </a:rPr>
              <a:t>http://americanlibrariesmagazine.org/2015/02/09/stimulating-minds/</a:t>
            </a:r>
            <a:endParaRPr lang="en-US" dirty="0" smtClean="0">
              <a:solidFill>
                <a:srgbClr val="FF0000"/>
              </a:solidFill>
            </a:endParaRPr>
          </a:p>
          <a:p>
            <a:r>
              <a:rPr lang="en-US" dirty="0">
                <a:solidFill>
                  <a:srgbClr val="FF0000"/>
                </a:solidFill>
              </a:rPr>
              <a:t>	</a:t>
            </a:r>
            <a:r>
              <a:rPr lang="en-US" dirty="0" smtClean="0">
                <a:solidFill>
                  <a:srgbClr val="FF0000"/>
                </a:solidFill>
              </a:rPr>
              <a:t>     </a:t>
            </a:r>
            <a:endParaRPr lang="en-US" dirty="0">
              <a:solidFill>
                <a:srgbClr val="FF0000"/>
              </a:solidFill>
            </a:endParaRPr>
          </a:p>
        </p:txBody>
      </p:sp>
      <p:sp>
        <p:nvSpPr>
          <p:cNvPr id="10" name="TextBox 9"/>
          <p:cNvSpPr txBox="1"/>
          <p:nvPr/>
        </p:nvSpPr>
        <p:spPr>
          <a:xfrm>
            <a:off x="5892767" y="5348434"/>
            <a:ext cx="4033111" cy="923330"/>
          </a:xfrm>
          <a:prstGeom prst="rect">
            <a:avLst/>
          </a:prstGeom>
          <a:noFill/>
        </p:spPr>
        <p:txBody>
          <a:bodyPr wrap="square" rtlCol="0">
            <a:spAutoFit/>
          </a:bodyPr>
          <a:lstStyle/>
          <a:p>
            <a:r>
              <a:rPr lang="en-US" b="1" dirty="0" smtClean="0"/>
              <a:t>Published in: Strategic Library, July 2014</a:t>
            </a:r>
          </a:p>
          <a:p>
            <a:r>
              <a:rPr lang="en-US" b="1" dirty="0"/>
              <a:t>http://cld.bz/L41Qhuo#8/z</a:t>
            </a:r>
            <a:endParaRPr lang="en-US" b="1" dirty="0" smtClean="0"/>
          </a:p>
          <a:p>
            <a:endParaRPr lang="en-US" dirty="0"/>
          </a:p>
        </p:txBody>
      </p:sp>
      <p:sp>
        <p:nvSpPr>
          <p:cNvPr id="4" name="Slide Number Placeholder 3"/>
          <p:cNvSpPr>
            <a:spLocks noGrp="1"/>
          </p:cNvSpPr>
          <p:nvPr>
            <p:ph type="sldNum" sz="quarter" idx="12"/>
          </p:nvPr>
        </p:nvSpPr>
        <p:spPr/>
        <p:txBody>
          <a:bodyPr/>
          <a:lstStyle/>
          <a:p>
            <a:fld id="{D9458880-1C2D-46AA-AF50-2AE16C84FA17}" type="slidenum">
              <a:rPr lang="en-US" smtClean="0"/>
              <a:t>11</a:t>
            </a:fld>
            <a:endParaRPr lang="en-US" dirty="0"/>
          </a:p>
        </p:txBody>
      </p:sp>
    </p:spTree>
    <p:extLst>
      <p:ext uri="{BB962C8B-B14F-4D97-AF65-F5344CB8AC3E}">
        <p14:creationId xmlns:p14="http://schemas.microsoft.com/office/powerpoint/2010/main" val="13596563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a:xfrm>
            <a:off x="838200" y="365126"/>
            <a:ext cx="10515600" cy="920092"/>
          </a:xfrm>
        </p:spPr>
        <p:txBody>
          <a:bodyPr>
            <a:normAutofit fontScale="90000"/>
          </a:bodyPr>
          <a:lstStyle/>
          <a:p>
            <a:pPr algn="ctr"/>
            <a:r>
              <a:rPr lang="en-US" dirty="0" smtClean="0"/>
              <a:t>Pre-Packaged Kits</a:t>
            </a:r>
            <a:br>
              <a:rPr lang="en-US" dirty="0" smtClean="0"/>
            </a:br>
            <a:endParaRPr lang="en-US" sz="3600" dirty="0"/>
          </a:p>
        </p:txBody>
      </p:sp>
      <p:pic>
        <p:nvPicPr>
          <p:cNvPr id="5" name="Content Placeholder 4"/>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6576601" y="1285218"/>
            <a:ext cx="4067997" cy="466566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ontent Placeholder 2"/>
          <p:cNvSpPr>
            <a:spLocks noGrp="1"/>
          </p:cNvSpPr>
          <p:nvPr>
            <p:ph sz="half" idx="1"/>
          </p:nvPr>
        </p:nvSpPr>
        <p:spPr>
          <a:xfrm>
            <a:off x="547586" y="1035954"/>
            <a:ext cx="5181600" cy="5006887"/>
          </a:xfrm>
        </p:spPr>
        <p:txBody>
          <a:bodyPr>
            <a:normAutofit/>
          </a:bodyPr>
          <a:lstStyle/>
          <a:p>
            <a:endParaRPr lang="en-US" dirty="0" smtClean="0"/>
          </a:p>
          <a:p>
            <a:pPr marL="0" indent="0" algn="ctr">
              <a:buNone/>
            </a:pPr>
            <a:r>
              <a:rPr lang="en-US" b="1" dirty="0"/>
              <a:t>Tales and Travel </a:t>
            </a:r>
            <a:br>
              <a:rPr lang="en-US" b="1" dirty="0"/>
            </a:br>
            <a:r>
              <a:rPr lang="en-US" sz="1900" b="1" dirty="0"/>
              <a:t>www.TalesAndTravelMemories.com</a:t>
            </a:r>
          </a:p>
          <a:p>
            <a:r>
              <a:rPr lang="en-US" sz="2400" dirty="0" smtClean="0"/>
              <a:t>Designed for those with dementia and their caregivers</a:t>
            </a:r>
          </a:p>
          <a:p>
            <a:r>
              <a:rPr lang="en-US" sz="2400" dirty="0">
                <a:solidFill>
                  <a:schemeClr val="bg2">
                    <a:lumMod val="50000"/>
                  </a:schemeClr>
                </a:solidFill>
              </a:rPr>
              <a:t>Free downloadable for all public </a:t>
            </a:r>
            <a:r>
              <a:rPr lang="en-US" sz="2400" dirty="0" smtClean="0">
                <a:solidFill>
                  <a:schemeClr val="bg2">
                    <a:lumMod val="50000"/>
                  </a:schemeClr>
                </a:solidFill>
              </a:rPr>
              <a:t>libraries</a:t>
            </a:r>
          </a:p>
          <a:p>
            <a:r>
              <a:rPr lang="en-US" sz="2400" dirty="0" smtClean="0"/>
              <a:t>Take an imaginary trip to a foreign country through books and more</a:t>
            </a:r>
          </a:p>
          <a:p>
            <a:r>
              <a:rPr lang="en-US" sz="2400" dirty="0" smtClean="0"/>
              <a:t>Exists as a program</a:t>
            </a:r>
          </a:p>
          <a:p>
            <a:r>
              <a:rPr lang="en-US" sz="2400" dirty="0" smtClean="0"/>
              <a:t>Exists as a circulating kit</a:t>
            </a:r>
          </a:p>
        </p:txBody>
      </p:sp>
      <p:sp>
        <p:nvSpPr>
          <p:cNvPr id="4" name="Slide Number Placeholder 3"/>
          <p:cNvSpPr>
            <a:spLocks noGrp="1"/>
          </p:cNvSpPr>
          <p:nvPr>
            <p:ph type="sldNum" sz="quarter" idx="12"/>
          </p:nvPr>
        </p:nvSpPr>
        <p:spPr/>
        <p:txBody>
          <a:bodyPr/>
          <a:lstStyle/>
          <a:p>
            <a:fld id="{D9458880-1C2D-46AA-AF50-2AE16C84FA17}" type="slidenum">
              <a:rPr lang="en-US" smtClean="0"/>
              <a:t>12</a:t>
            </a:fld>
            <a:endParaRPr lang="en-US" dirty="0"/>
          </a:p>
        </p:txBody>
      </p:sp>
      <p:pic>
        <p:nvPicPr>
          <p:cNvPr id="6" name="Picture 5"/>
          <p:cNvPicPr>
            <a:picLocks noChangeAspect="1"/>
          </p:cNvPicPr>
          <p:nvPr/>
        </p:nvPicPr>
        <p:blipFill>
          <a:blip r:embed="rId4"/>
          <a:stretch>
            <a:fillRect/>
          </a:stretch>
        </p:blipFill>
        <p:spPr>
          <a:xfrm>
            <a:off x="1255700" y="1522549"/>
            <a:ext cx="354057" cy="371909"/>
          </a:xfrm>
          <a:prstGeom prst="rect">
            <a:avLst/>
          </a:prstGeom>
        </p:spPr>
      </p:pic>
      <p:pic>
        <p:nvPicPr>
          <p:cNvPr id="7" name="Picture 6"/>
          <p:cNvPicPr>
            <a:picLocks noChangeAspect="1"/>
          </p:cNvPicPr>
          <p:nvPr/>
        </p:nvPicPr>
        <p:blipFill>
          <a:blip r:embed="rId4"/>
          <a:stretch>
            <a:fillRect/>
          </a:stretch>
        </p:blipFill>
        <p:spPr>
          <a:xfrm>
            <a:off x="901643" y="1522549"/>
            <a:ext cx="354057" cy="371909"/>
          </a:xfrm>
          <a:prstGeom prst="rect">
            <a:avLst/>
          </a:prstGeom>
        </p:spPr>
      </p:pic>
      <p:pic>
        <p:nvPicPr>
          <p:cNvPr id="8" name="Picture 7"/>
          <p:cNvPicPr>
            <a:picLocks noChangeAspect="1"/>
          </p:cNvPicPr>
          <p:nvPr/>
        </p:nvPicPr>
        <p:blipFill>
          <a:blip r:embed="rId4"/>
          <a:stretch>
            <a:fillRect/>
          </a:stretch>
        </p:blipFill>
        <p:spPr>
          <a:xfrm>
            <a:off x="547586" y="1522550"/>
            <a:ext cx="354057" cy="371909"/>
          </a:xfrm>
          <a:prstGeom prst="rect">
            <a:avLst/>
          </a:prstGeom>
        </p:spPr>
      </p:pic>
    </p:spTree>
    <p:extLst>
      <p:ext uri="{BB962C8B-B14F-4D97-AF65-F5344CB8AC3E}">
        <p14:creationId xmlns:p14="http://schemas.microsoft.com/office/powerpoint/2010/main" val="722265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164534" y="1855303"/>
            <a:ext cx="3498574" cy="4159579"/>
          </a:xfrm>
        </p:spPr>
        <p:txBody>
          <a:bodyPr>
            <a:normAutofit/>
          </a:bodyPr>
          <a:lstStyle/>
          <a:p>
            <a:r>
              <a:rPr lang="en-US" dirty="0" smtClean="0"/>
              <a:t>5 Facts</a:t>
            </a:r>
          </a:p>
          <a:p>
            <a:r>
              <a:rPr lang="en-US" dirty="0" smtClean="0"/>
              <a:t>Folktale</a:t>
            </a:r>
          </a:p>
          <a:p>
            <a:r>
              <a:rPr lang="en-US" dirty="0" smtClean="0"/>
              <a:t>Books</a:t>
            </a:r>
          </a:p>
          <a:p>
            <a:r>
              <a:rPr lang="en-US" dirty="0" smtClean="0"/>
              <a:t>Souvenirs</a:t>
            </a:r>
          </a:p>
          <a:p>
            <a:r>
              <a:rPr lang="en-US" dirty="0" smtClean="0"/>
              <a:t>Sensory items</a:t>
            </a:r>
          </a:p>
          <a:p>
            <a:r>
              <a:rPr lang="en-US" dirty="0" smtClean="0"/>
              <a:t>Music</a:t>
            </a:r>
          </a:p>
          <a:p>
            <a:r>
              <a:rPr lang="en-US" dirty="0" smtClean="0"/>
              <a:t>Passive Programming</a:t>
            </a:r>
          </a:p>
          <a:p>
            <a:r>
              <a:rPr lang="en-US" dirty="0" smtClean="0"/>
              <a:t>Evaluation Forms</a:t>
            </a:r>
            <a:endParaRPr lang="en-US" dirty="0"/>
          </a:p>
        </p:txBody>
      </p:sp>
      <p:pic>
        <p:nvPicPr>
          <p:cNvPr id="5" name="Picture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663108" y="1779763"/>
            <a:ext cx="6690692" cy="31485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http://270-intranet.gbpl.com/brand/images/email/email-footer-logo-social-med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2231" y="2870264"/>
            <a:ext cx="1240222" cy="6300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9458880-1C2D-46AA-AF50-2AE16C84FA17}" type="slidenum">
              <a:rPr lang="en-US" smtClean="0"/>
              <a:t>13</a:t>
            </a:fld>
            <a:endParaRPr lang="en-US" dirty="0"/>
          </a:p>
        </p:txBody>
      </p:sp>
      <p:sp>
        <p:nvSpPr>
          <p:cNvPr id="7" name="Title 1">
            <a:extLst>
              <a:ext uri="{FF2B5EF4-FFF2-40B4-BE49-F238E27FC236}">
                <a16:creationId xmlns:a16="http://schemas.microsoft.com/office/drawing/2014/main" id="{C585AE84-CDF3-453A-A2A3-F091F5CFC530}"/>
              </a:ext>
            </a:extLst>
          </p:cNvPr>
          <p:cNvSpPr>
            <a:spLocks noGrp="1"/>
          </p:cNvSpPr>
          <p:nvPr>
            <p:ph type="title"/>
          </p:nvPr>
        </p:nvSpPr>
        <p:spPr/>
        <p:txBody>
          <a:bodyPr>
            <a:normAutofit fontScale="90000"/>
          </a:bodyPr>
          <a:lstStyle/>
          <a:p>
            <a:pPr algn="ctr"/>
            <a:r>
              <a:rPr lang="en-US" dirty="0"/>
              <a:t>Pre-Packaged Kits</a:t>
            </a:r>
            <a:br>
              <a:rPr lang="en-US" dirty="0"/>
            </a:br>
            <a:r>
              <a:rPr lang="en-US" sz="3100" dirty="0"/>
              <a:t>Tales and Travel </a:t>
            </a:r>
            <a:br>
              <a:rPr lang="en-US" sz="3100" dirty="0"/>
            </a:br>
            <a:endParaRPr lang="en-US" sz="3100" dirty="0"/>
          </a:p>
        </p:txBody>
      </p:sp>
    </p:spTree>
    <p:extLst>
      <p:ext uri="{BB962C8B-B14F-4D97-AF65-F5344CB8AC3E}">
        <p14:creationId xmlns:p14="http://schemas.microsoft.com/office/powerpoint/2010/main" val="42877543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normAutofit fontScale="90000"/>
          </a:bodyPr>
          <a:lstStyle/>
          <a:p>
            <a:pPr algn="ctr"/>
            <a:r>
              <a:rPr lang="en-US" dirty="0" smtClean="0"/>
              <a:t>Tales and Travel: Evidence-based Research</a:t>
            </a:r>
            <a:br>
              <a:rPr lang="en-US" dirty="0" smtClean="0"/>
            </a:br>
            <a:r>
              <a:rPr lang="en-US" dirty="0" smtClean="0"/>
              <a:t>on patrons with dementia and their caregivers</a:t>
            </a:r>
            <a:endParaRPr lang="en-US" dirty="0"/>
          </a:p>
        </p:txBody>
      </p:sp>
      <p:sp>
        <p:nvSpPr>
          <p:cNvPr id="3" name="Content Placeholder 2"/>
          <p:cNvSpPr>
            <a:spLocks noGrp="1"/>
          </p:cNvSpPr>
          <p:nvPr>
            <p:ph sz="half" idx="1"/>
          </p:nvPr>
        </p:nvSpPr>
        <p:spPr>
          <a:xfrm>
            <a:off x="838200" y="1847850"/>
            <a:ext cx="5181600" cy="4351338"/>
          </a:xfrm>
        </p:spPr>
        <p:txBody>
          <a:bodyPr>
            <a:normAutofit/>
          </a:bodyPr>
          <a:lstStyle/>
          <a:p>
            <a:pPr marL="0" indent="0">
              <a:buNone/>
            </a:pPr>
            <a:r>
              <a:rPr lang="en-US" dirty="0" smtClean="0"/>
              <a:t>Increases in:</a:t>
            </a:r>
          </a:p>
          <a:p>
            <a:r>
              <a:rPr lang="en-US" dirty="0" smtClean="0"/>
              <a:t>Social &amp; Cognitive Engagement </a:t>
            </a:r>
          </a:p>
          <a:p>
            <a:r>
              <a:rPr lang="en-US" dirty="0" smtClean="0"/>
              <a:t>Quality of Satisfying Interactions </a:t>
            </a:r>
          </a:p>
          <a:p>
            <a:r>
              <a:rPr lang="en-US" dirty="0" smtClean="0"/>
              <a:t>Patrons’ Relational Skills </a:t>
            </a:r>
          </a:p>
          <a:p>
            <a:pPr marL="0" indent="0">
              <a:buNone/>
            </a:pPr>
            <a:endParaRPr lang="en-US" dirty="0" smtClean="0"/>
          </a:p>
          <a:p>
            <a:pPr marL="0" indent="0">
              <a:buNone/>
            </a:pPr>
            <a:r>
              <a:rPr lang="en-US" dirty="0" smtClean="0"/>
              <a:t>Decrease in:</a:t>
            </a:r>
            <a:endParaRPr lang="en-US" dirty="0"/>
          </a:p>
          <a:p>
            <a:r>
              <a:rPr lang="en-US" dirty="0" smtClean="0"/>
              <a:t>Stigma of Dementia</a:t>
            </a:r>
          </a:p>
          <a:p>
            <a:r>
              <a:rPr lang="en-US" dirty="0" smtClean="0"/>
              <a:t>Isolation</a:t>
            </a:r>
            <a:endParaRPr lang="en-US" dirty="0"/>
          </a:p>
        </p:txBody>
      </p:sp>
      <p:sp>
        <p:nvSpPr>
          <p:cNvPr id="5" name="Slide Number Placeholder 4"/>
          <p:cNvSpPr>
            <a:spLocks noGrp="1"/>
          </p:cNvSpPr>
          <p:nvPr>
            <p:ph type="sldNum" sz="quarter" idx="12"/>
          </p:nvPr>
        </p:nvSpPr>
        <p:spPr/>
        <p:txBody>
          <a:bodyPr/>
          <a:lstStyle/>
          <a:p>
            <a:fld id="{D9458880-1C2D-46AA-AF50-2AE16C84FA17}" type="slidenum">
              <a:rPr lang="en-US" smtClean="0"/>
              <a:t>14</a:t>
            </a:fld>
            <a:endParaRPr lang="en-US" dirty="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104276" y="1690688"/>
            <a:ext cx="2249524" cy="20191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6" name="Picture 2" descr="Image may contain: one or more people and people sit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035" y="3361939"/>
            <a:ext cx="3782999" cy="2837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958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Starter Dough Recipes</a:t>
            </a:r>
            <a:endParaRPr lang="en-US" dirty="0"/>
          </a:p>
        </p:txBody>
      </p:sp>
      <p:sp>
        <p:nvSpPr>
          <p:cNvPr id="3" name="Content Placeholder 2"/>
          <p:cNvSpPr>
            <a:spLocks noGrp="1"/>
          </p:cNvSpPr>
          <p:nvPr>
            <p:ph sz="half" idx="1"/>
          </p:nvPr>
        </p:nvSpPr>
        <p:spPr>
          <a:xfrm>
            <a:off x="1377569" y="1779273"/>
            <a:ext cx="8242593" cy="4351338"/>
          </a:xfrm>
        </p:spPr>
        <p:txBody>
          <a:bodyPr>
            <a:normAutofit fontScale="70000" lnSpcReduction="20000"/>
          </a:bodyPr>
          <a:lstStyle/>
          <a:p>
            <a:pPr marL="0" indent="0">
              <a:buNone/>
            </a:pPr>
            <a:r>
              <a:rPr lang="en-US" sz="3200" b="1" dirty="0" smtClean="0"/>
              <a:t>   </a:t>
            </a:r>
            <a:r>
              <a:rPr lang="en-US" sz="4000" b="1" dirty="0" smtClean="0"/>
              <a:t>Library Fun &amp; Facts Program</a:t>
            </a:r>
          </a:p>
          <a:p>
            <a:pPr marL="0" indent="0">
              <a:buNone/>
            </a:pPr>
            <a:endParaRPr lang="en-US" sz="1700" b="1" dirty="0" smtClean="0"/>
          </a:p>
          <a:p>
            <a:pPr>
              <a:lnSpc>
                <a:spcPct val="120000"/>
              </a:lnSpc>
            </a:pPr>
            <a:r>
              <a:rPr lang="en-US" sz="3000" dirty="0"/>
              <a:t>Singing opening </a:t>
            </a:r>
            <a:r>
              <a:rPr lang="en-US" sz="3000" dirty="0" smtClean="0"/>
              <a:t>song</a:t>
            </a:r>
            <a:endParaRPr lang="en-US" sz="3000" dirty="0"/>
          </a:p>
          <a:p>
            <a:pPr>
              <a:lnSpc>
                <a:spcPct val="120000"/>
              </a:lnSpc>
            </a:pPr>
            <a:r>
              <a:rPr lang="en-US" sz="3000" dirty="0"/>
              <a:t>Reading 5 Facts Aloud</a:t>
            </a:r>
          </a:p>
          <a:p>
            <a:pPr>
              <a:lnSpc>
                <a:spcPct val="120000"/>
              </a:lnSpc>
            </a:pPr>
            <a:r>
              <a:rPr lang="en-US" sz="3000" dirty="0"/>
              <a:t>Listening to Story/Discussion</a:t>
            </a:r>
          </a:p>
          <a:p>
            <a:pPr>
              <a:lnSpc>
                <a:spcPct val="120000"/>
              </a:lnSpc>
            </a:pPr>
            <a:r>
              <a:rPr lang="en-US" sz="3000" dirty="0"/>
              <a:t>Viewing photos or books</a:t>
            </a:r>
          </a:p>
          <a:p>
            <a:pPr>
              <a:lnSpc>
                <a:spcPct val="120000"/>
              </a:lnSpc>
            </a:pPr>
            <a:r>
              <a:rPr lang="en-US" sz="3000" dirty="0"/>
              <a:t>Hands-on activity such as community art </a:t>
            </a:r>
            <a:r>
              <a:rPr lang="en-US" sz="3000" dirty="0" smtClean="0"/>
              <a:t>project</a:t>
            </a:r>
          </a:p>
          <a:p>
            <a:pPr marL="0" indent="0">
              <a:lnSpc>
                <a:spcPct val="120000"/>
              </a:lnSpc>
              <a:buNone/>
            </a:pPr>
            <a:r>
              <a:rPr lang="en-US" sz="3000" dirty="0"/>
              <a:t> </a:t>
            </a:r>
            <a:r>
              <a:rPr lang="en-US" sz="3000" dirty="0" smtClean="0"/>
              <a:t>   </a:t>
            </a:r>
            <a:r>
              <a:rPr lang="en-US" sz="3000" dirty="0"/>
              <a:t>or interactive objects (swoosh ball)</a:t>
            </a:r>
          </a:p>
          <a:p>
            <a:pPr>
              <a:lnSpc>
                <a:spcPct val="120000"/>
              </a:lnSpc>
            </a:pPr>
            <a:r>
              <a:rPr lang="en-US" sz="3000" dirty="0"/>
              <a:t>Reflections on art project</a:t>
            </a:r>
          </a:p>
          <a:p>
            <a:pPr>
              <a:lnSpc>
                <a:spcPct val="120000"/>
              </a:lnSpc>
            </a:pPr>
            <a:r>
              <a:rPr lang="en-US" sz="3000" dirty="0"/>
              <a:t>Singing closing song</a:t>
            </a:r>
          </a:p>
          <a:p>
            <a:pPr marL="0" indent="0">
              <a:buNone/>
            </a:pPr>
            <a:endParaRPr lang="en-US" sz="3200" b="1" dirty="0" smtClean="0"/>
          </a:p>
          <a:p>
            <a:pPr>
              <a:buFont typeface="Wingdings" panose="05000000000000000000" pitchFamily="2" charset="2"/>
              <a:buChar char="§"/>
            </a:pPr>
            <a:endParaRPr lang="en-US" sz="24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15</a:t>
            </a:fld>
            <a:endParaRPr lang="en-US" dirty="0"/>
          </a:p>
        </p:txBody>
      </p:sp>
      <p:pic>
        <p:nvPicPr>
          <p:cNvPr id="6" name="Picture 5"/>
          <p:cNvPicPr>
            <a:picLocks noChangeAspect="1"/>
          </p:cNvPicPr>
          <p:nvPr/>
        </p:nvPicPr>
        <p:blipFill>
          <a:blip r:embed="rId3"/>
          <a:stretch>
            <a:fillRect/>
          </a:stretch>
        </p:blipFill>
        <p:spPr>
          <a:xfrm>
            <a:off x="1200540" y="1779273"/>
            <a:ext cx="354057" cy="371909"/>
          </a:xfrm>
          <a:prstGeom prst="rect">
            <a:avLst/>
          </a:prstGeom>
        </p:spPr>
      </p:pic>
      <p:pic>
        <p:nvPicPr>
          <p:cNvPr id="4" name="Picture 3"/>
          <p:cNvPicPr>
            <a:picLocks noChangeAspect="1"/>
          </p:cNvPicPr>
          <p:nvPr/>
        </p:nvPicPr>
        <p:blipFill>
          <a:blip r:embed="rId4"/>
          <a:stretch>
            <a:fillRect/>
          </a:stretch>
        </p:blipFill>
        <p:spPr>
          <a:xfrm>
            <a:off x="846941" y="1779273"/>
            <a:ext cx="353599" cy="371888"/>
          </a:xfrm>
          <a:prstGeom prst="rect">
            <a:avLst/>
          </a:prstGeom>
        </p:spPr>
      </p:pic>
      <p:pic>
        <p:nvPicPr>
          <p:cNvPr id="7" name="Picture 6"/>
          <p:cNvPicPr>
            <a:picLocks noChangeAspect="1"/>
          </p:cNvPicPr>
          <p:nvPr/>
        </p:nvPicPr>
        <p:blipFill>
          <a:blip r:embed="rId4"/>
          <a:stretch>
            <a:fillRect/>
          </a:stretch>
        </p:blipFill>
        <p:spPr>
          <a:xfrm>
            <a:off x="484601" y="1779273"/>
            <a:ext cx="353599" cy="371888"/>
          </a:xfrm>
          <a:prstGeom prst="rect">
            <a:avLst/>
          </a:prstGeom>
        </p:spPr>
      </p:pic>
      <p:pic>
        <p:nvPicPr>
          <p:cNvPr id="8" name="Picture 7">
            <a:extLst>
              <a:ext uri="{FF2B5EF4-FFF2-40B4-BE49-F238E27FC236}">
                <a16:creationId xmlns:a16="http://schemas.microsoft.com/office/drawing/2014/main" id="{2498EF63-D15D-4855-AD86-8B7FF8678469}"/>
              </a:ext>
            </a:extLst>
          </p:cNvPr>
          <p:cNvPicPr>
            <a:picLocks noChangeAspect="1"/>
          </p:cNvPicPr>
          <p:nvPr/>
        </p:nvPicPr>
        <p:blipFill>
          <a:blip r:embed="rId5"/>
          <a:stretch>
            <a:fillRect/>
          </a:stretch>
        </p:blipFill>
        <p:spPr>
          <a:xfrm rot="5400000">
            <a:off x="9017021" y="922833"/>
            <a:ext cx="2285020" cy="16242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7">
            <a:extLst>
              <a:ext uri="{FF2B5EF4-FFF2-40B4-BE49-F238E27FC236}">
                <a16:creationId xmlns:a16="http://schemas.microsoft.com/office/drawing/2014/main" id="{7C1085AC-7AD1-41CC-90CF-A3AF9FBE7592}"/>
              </a:ext>
            </a:extLst>
          </p:cNvPr>
          <p:cNvPicPr>
            <a:picLocks noGrp="1" noChangeAspect="1"/>
          </p:cNvPicPr>
          <p:nvPr>
            <p:ph sz="quarter" idx="4294967295"/>
          </p:nvPr>
        </p:nvPicPr>
        <p:blipFill>
          <a:blip r:embed="rId6"/>
          <a:stretch>
            <a:fillRect/>
          </a:stretch>
        </p:blipFill>
        <p:spPr>
          <a:xfrm>
            <a:off x="7449572" y="3934813"/>
            <a:ext cx="1707126" cy="22843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9C6708E0-F083-4FA2-B68D-B09B7BA77F6D}"/>
              </a:ext>
            </a:extLst>
          </p:cNvPr>
          <p:cNvPicPr>
            <a:picLocks noChangeAspect="1"/>
          </p:cNvPicPr>
          <p:nvPr/>
        </p:nvPicPr>
        <p:blipFill>
          <a:blip r:embed="rId7"/>
          <a:stretch>
            <a:fillRect/>
          </a:stretch>
        </p:blipFill>
        <p:spPr>
          <a:xfrm>
            <a:off x="6653293" y="1690688"/>
            <a:ext cx="1957307" cy="1865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Picture 10">
            <a:extLst>
              <a:ext uri="{FF2B5EF4-FFF2-40B4-BE49-F238E27FC236}">
                <a16:creationId xmlns:a16="http://schemas.microsoft.com/office/drawing/2014/main" id="{9B3F5D9E-CD3C-4E12-ACAD-F8D2D35DBB5E}"/>
              </a:ext>
            </a:extLst>
          </p:cNvPr>
          <p:cNvPicPr>
            <a:picLocks noChangeAspect="1"/>
          </p:cNvPicPr>
          <p:nvPr/>
        </p:nvPicPr>
        <p:blipFill>
          <a:blip r:embed="rId8"/>
          <a:stretch>
            <a:fillRect/>
          </a:stretch>
        </p:blipFill>
        <p:spPr>
          <a:xfrm>
            <a:off x="9797191" y="3387162"/>
            <a:ext cx="1378047" cy="22337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339715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solidFill>
                  <a:srgbClr val="398B60"/>
                </a:solidFill>
              </a:rPr>
              <a:t>Library Fun &amp; Facts Program Themes</a:t>
            </a:r>
            <a:endParaRPr lang="en-US" dirty="0">
              <a:solidFill>
                <a:srgbClr val="398B60"/>
              </a:solidFill>
            </a:endParaRPr>
          </a:p>
        </p:txBody>
      </p:sp>
      <p:sp>
        <p:nvSpPr>
          <p:cNvPr id="3" name="Content Placeholder 2"/>
          <p:cNvSpPr>
            <a:spLocks noGrp="1"/>
          </p:cNvSpPr>
          <p:nvPr>
            <p:ph sz="half" idx="1"/>
          </p:nvPr>
        </p:nvSpPr>
        <p:spPr>
          <a:xfrm>
            <a:off x="1453417" y="1847850"/>
            <a:ext cx="9131852" cy="4351338"/>
          </a:xfrm>
        </p:spPr>
        <p:txBody>
          <a:bodyPr>
            <a:normAutofit lnSpcReduction="10000"/>
          </a:bodyPr>
          <a:lstStyle/>
          <a:p>
            <a:pPr>
              <a:buFont typeface="Wingdings" panose="05000000000000000000" pitchFamily="2" charset="2"/>
              <a:buChar char="§"/>
            </a:pPr>
            <a:r>
              <a:rPr lang="en-US" dirty="0"/>
              <a:t>Wassily Kandinsky, Father of Abstract </a:t>
            </a:r>
            <a:r>
              <a:rPr lang="en-US" dirty="0" smtClean="0"/>
              <a:t>Art</a:t>
            </a:r>
            <a:endParaRPr lang="en-US" i="1" dirty="0" smtClean="0">
              <a:solidFill>
                <a:srgbClr val="FF0000"/>
              </a:solidFill>
            </a:endParaRPr>
          </a:p>
          <a:p>
            <a:pPr>
              <a:buFont typeface="Wingdings" panose="05000000000000000000" pitchFamily="2" charset="2"/>
              <a:buChar char="§"/>
            </a:pPr>
            <a:r>
              <a:rPr lang="en-US" dirty="0" smtClean="0"/>
              <a:t>Take Me Out to the Ball Game</a:t>
            </a:r>
          </a:p>
          <a:p>
            <a:pPr>
              <a:buFont typeface="Wingdings" panose="05000000000000000000" pitchFamily="2" charset="2"/>
              <a:buChar char="§"/>
            </a:pPr>
            <a:r>
              <a:rPr lang="en-US" dirty="0" smtClean="0"/>
              <a:t>Visit </a:t>
            </a:r>
            <a:r>
              <a:rPr lang="en-US" dirty="0"/>
              <a:t>the State Fair</a:t>
            </a:r>
          </a:p>
          <a:p>
            <a:pPr>
              <a:buFont typeface="Wingdings" panose="05000000000000000000" pitchFamily="2" charset="2"/>
              <a:buChar char="§"/>
            </a:pPr>
            <a:r>
              <a:rPr lang="en-US" dirty="0" smtClean="0"/>
              <a:t>Female </a:t>
            </a:r>
            <a:r>
              <a:rPr lang="en-US" dirty="0"/>
              <a:t>Visual </a:t>
            </a:r>
            <a:r>
              <a:rPr lang="en-US" dirty="0" smtClean="0"/>
              <a:t>Artists</a:t>
            </a:r>
            <a:endParaRPr lang="en-US" dirty="0"/>
          </a:p>
          <a:p>
            <a:pPr>
              <a:buFont typeface="Wingdings" panose="05000000000000000000" pitchFamily="2" charset="2"/>
              <a:buChar char="§"/>
            </a:pPr>
            <a:r>
              <a:rPr lang="en-US" dirty="0"/>
              <a:t>Cruise Ships to Subway Trips:  Transportation in America</a:t>
            </a:r>
          </a:p>
          <a:p>
            <a:pPr>
              <a:buFont typeface="Wingdings" panose="05000000000000000000" pitchFamily="2" charset="2"/>
              <a:buChar char="§"/>
            </a:pPr>
            <a:r>
              <a:rPr lang="en-US" dirty="0"/>
              <a:t>Wild </a:t>
            </a:r>
            <a:r>
              <a:rPr lang="en-US" dirty="0" smtClean="0"/>
              <a:t>West: Mountain Men &amp; Women</a:t>
            </a:r>
          </a:p>
          <a:p>
            <a:pPr>
              <a:buFont typeface="Wingdings" panose="05000000000000000000" pitchFamily="2" charset="2"/>
              <a:buChar char="§"/>
            </a:pPr>
            <a:r>
              <a:rPr lang="en-US" dirty="0" smtClean="0"/>
              <a:t>Great American Amusement Parks</a:t>
            </a:r>
          </a:p>
          <a:p>
            <a:pPr>
              <a:buFont typeface="Wingdings" panose="05000000000000000000" pitchFamily="2" charset="2"/>
              <a:buChar char="§"/>
            </a:pPr>
            <a:r>
              <a:rPr lang="en-US" dirty="0" smtClean="0"/>
              <a:t>Beach Party:  The Science Behind the Colors of the Beaches</a:t>
            </a:r>
          </a:p>
          <a:p>
            <a:pPr>
              <a:buFont typeface="Wingdings" panose="05000000000000000000" pitchFamily="2" charset="2"/>
              <a:buChar char="§"/>
            </a:pPr>
            <a:r>
              <a:rPr lang="en-US" dirty="0" smtClean="0"/>
              <a:t>Butterfly Migration</a:t>
            </a:r>
            <a:endParaRPr lang="en-US" dirty="0"/>
          </a:p>
          <a:p>
            <a:endParaRPr lang="en-US" dirty="0"/>
          </a:p>
        </p:txBody>
      </p:sp>
      <p:sp>
        <p:nvSpPr>
          <p:cNvPr id="5" name="Slide Number Placeholder 4"/>
          <p:cNvSpPr>
            <a:spLocks noGrp="1"/>
          </p:cNvSpPr>
          <p:nvPr>
            <p:ph type="sldNum" sz="quarter" idx="12"/>
          </p:nvPr>
        </p:nvSpPr>
        <p:spPr/>
        <p:txBody>
          <a:bodyPr/>
          <a:lstStyle/>
          <a:p>
            <a:fld id="{D9458880-1C2D-46AA-AF50-2AE16C84FA17}" type="slidenum">
              <a:rPr lang="en-US" smtClean="0"/>
              <a:t>16</a:t>
            </a:fld>
            <a:endParaRPr lang="en-US" dirty="0"/>
          </a:p>
        </p:txBody>
      </p:sp>
      <p:pic>
        <p:nvPicPr>
          <p:cNvPr id="6"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62763" y="4259916"/>
            <a:ext cx="233295" cy="2332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62763" y="4690991"/>
            <a:ext cx="233295" cy="2332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1164390" y="5591762"/>
            <a:ext cx="231668" cy="237765"/>
          </a:xfrm>
          <a:prstGeom prst="rect">
            <a:avLst/>
          </a:prstGeom>
        </p:spPr>
      </p:pic>
      <p:pic>
        <p:nvPicPr>
          <p:cNvPr id="8"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220122" y="1907778"/>
            <a:ext cx="233295" cy="23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1096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Secret Ingredients</a:t>
            </a:r>
            <a:endParaRPr lang="en-US" sz="2000" dirty="0"/>
          </a:p>
        </p:txBody>
      </p:sp>
      <p:sp>
        <p:nvSpPr>
          <p:cNvPr id="3" name="Content Placeholder 2"/>
          <p:cNvSpPr>
            <a:spLocks noGrp="1"/>
          </p:cNvSpPr>
          <p:nvPr>
            <p:ph sz="half" idx="1"/>
          </p:nvPr>
        </p:nvSpPr>
        <p:spPr>
          <a:xfrm>
            <a:off x="838200" y="1277696"/>
            <a:ext cx="8858794" cy="4351338"/>
          </a:xfrm>
        </p:spPr>
        <p:txBody>
          <a:bodyPr>
            <a:normAutofit/>
          </a:bodyPr>
          <a:lstStyle/>
          <a:p>
            <a:pPr>
              <a:buFont typeface="Wingdings" panose="05000000000000000000" pitchFamily="2" charset="2"/>
              <a:buChar char="§"/>
            </a:pPr>
            <a:r>
              <a:rPr lang="en-US" sz="4400" dirty="0" smtClean="0">
                <a:solidFill>
                  <a:srgbClr val="FF0000"/>
                </a:solidFill>
                <a:latin typeface="Rage Italic" panose="03070502040507070304" pitchFamily="66" charset="0"/>
              </a:rPr>
              <a:t>Spice</a:t>
            </a:r>
            <a:r>
              <a:rPr lang="en-US" sz="2400" dirty="0" smtClean="0"/>
              <a:t> </a:t>
            </a:r>
            <a:r>
              <a:rPr lang="en-US" sz="2400" dirty="0"/>
              <a:t> </a:t>
            </a:r>
            <a:r>
              <a:rPr lang="en-US" sz="2400" dirty="0" smtClean="0"/>
              <a:t>- add some spice to non-fiction information</a:t>
            </a:r>
          </a:p>
          <a:p>
            <a:pPr marL="0" indent="0">
              <a:buNone/>
            </a:pPr>
            <a:r>
              <a:rPr lang="en-US" sz="2400" dirty="0" smtClean="0"/>
              <a:t>	Integrate biographies that include overcoming adversity, weird 	facts, and out of the ordinary situations.  </a:t>
            </a:r>
          </a:p>
          <a:p>
            <a:pPr lvl="1">
              <a:buFont typeface="Wingdings" panose="05000000000000000000" pitchFamily="2" charset="2"/>
              <a:buChar char="§"/>
            </a:pPr>
            <a:r>
              <a:rPr lang="en-US" sz="2000" dirty="0"/>
              <a:t>	</a:t>
            </a:r>
            <a:r>
              <a:rPr lang="en-US" sz="2000" dirty="0" smtClean="0"/>
              <a:t>Mountain Charley</a:t>
            </a:r>
          </a:p>
          <a:p>
            <a:pPr lvl="1">
              <a:buFont typeface="Wingdings" panose="05000000000000000000" pitchFamily="2" charset="2"/>
              <a:buChar char="§"/>
            </a:pPr>
            <a:r>
              <a:rPr lang="en-US" sz="2000" dirty="0" smtClean="0"/>
              <a:t>	Local celebrity – Mr. Pumpkin of Sycamore, IL</a:t>
            </a:r>
            <a:r>
              <a:rPr lang="en-US" sz="2000" dirty="0"/>
              <a:t>	</a:t>
            </a:r>
            <a:r>
              <a:rPr lang="en-US" sz="2000" dirty="0" smtClean="0"/>
              <a:t>	</a:t>
            </a:r>
            <a:endParaRPr lang="en-US" sz="1600" dirty="0" smtClean="0"/>
          </a:p>
          <a:p>
            <a:pPr>
              <a:buFont typeface="Wingdings" panose="05000000000000000000" pitchFamily="2" charset="2"/>
              <a:buChar char="§"/>
            </a:pPr>
            <a:r>
              <a:rPr lang="en-US" sz="4400" dirty="0" smtClean="0">
                <a:solidFill>
                  <a:srgbClr val="FF0000"/>
                </a:solidFill>
                <a:latin typeface="Rage Italic" panose="03070502040507070304" pitchFamily="66" charset="0"/>
              </a:rPr>
              <a:t>Sensitivity </a:t>
            </a:r>
            <a:r>
              <a:rPr lang="en-US" sz="2400" dirty="0" smtClean="0"/>
              <a:t>to Veterans – be sensitive to discuss the countries in which they spent their tours of duty .</a:t>
            </a:r>
          </a:p>
          <a:p>
            <a:pPr marL="0" indent="0">
              <a:buNone/>
            </a:pPr>
            <a:r>
              <a:rPr lang="en-US" sz="2400" i="1" dirty="0" smtClean="0"/>
              <a:t>    	</a:t>
            </a:r>
            <a:r>
              <a:rPr lang="en-US" sz="1900" i="1" dirty="0" smtClean="0"/>
              <a:t>Unless having discussions with groups designed</a:t>
            </a:r>
          </a:p>
          <a:p>
            <a:pPr marL="0" indent="0">
              <a:buNone/>
            </a:pPr>
            <a:r>
              <a:rPr lang="en-US" sz="1900" i="1" dirty="0"/>
              <a:t>	</a:t>
            </a:r>
            <a:r>
              <a:rPr lang="en-US" sz="1900" i="1" dirty="0" smtClean="0"/>
              <a:t> for veterans and led by veterans.</a:t>
            </a:r>
          </a:p>
          <a:p>
            <a:pPr marL="0" indent="0">
              <a:buNone/>
            </a:pPr>
            <a:endParaRPr lang="en-US" sz="1900" i="1"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17</a:t>
            </a:fld>
            <a:endParaRPr lang="en-US" dirty="0"/>
          </a:p>
        </p:txBody>
      </p:sp>
      <p:pic>
        <p:nvPicPr>
          <p:cNvPr id="3076" name="Picture 4" descr="Image result for Mountain Char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6476" y="485658"/>
            <a:ext cx="877842" cy="22262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3078" name="Picture 6" descr="Image result for sycamore il mr pumpki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172" y="3104914"/>
            <a:ext cx="2440607" cy="13721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Content Placeholder 9">
            <a:extLst>
              <a:ext uri="{FF2B5EF4-FFF2-40B4-BE49-F238E27FC236}">
                <a16:creationId xmlns:a16="http://schemas.microsoft.com/office/drawing/2014/main" id="{60C93554-8E43-4D2D-8550-520557CE4766}"/>
              </a:ext>
            </a:extLst>
          </p:cNvPr>
          <p:cNvPicPr>
            <a:picLocks noGrp="1" noChangeAspect="1"/>
          </p:cNvPicPr>
          <p:nvPr>
            <p:ph sz="quarter" idx="4294967295"/>
          </p:nvPr>
        </p:nvPicPr>
        <p:blipFill>
          <a:blip r:embed="rId5"/>
          <a:stretch>
            <a:fillRect/>
          </a:stretch>
        </p:blipFill>
        <p:spPr>
          <a:xfrm>
            <a:off x="7739909" y="4682247"/>
            <a:ext cx="1957085" cy="15227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771646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Secret Ingredients</a:t>
            </a:r>
            <a:endParaRPr lang="en-US" sz="2000" dirty="0"/>
          </a:p>
        </p:txBody>
      </p:sp>
      <p:sp>
        <p:nvSpPr>
          <p:cNvPr id="3" name="Content Placeholder 2"/>
          <p:cNvSpPr>
            <a:spLocks noGrp="1"/>
          </p:cNvSpPr>
          <p:nvPr>
            <p:ph sz="half" idx="1"/>
          </p:nvPr>
        </p:nvSpPr>
        <p:spPr>
          <a:xfrm>
            <a:off x="1315669" y="1466737"/>
            <a:ext cx="8858794" cy="5113564"/>
          </a:xfrm>
        </p:spPr>
        <p:txBody>
          <a:bodyPr>
            <a:normAutofit lnSpcReduction="10000"/>
          </a:bodyPr>
          <a:lstStyle/>
          <a:p>
            <a:pPr>
              <a:buFont typeface="Wingdings" panose="05000000000000000000" pitchFamily="2" charset="2"/>
              <a:buChar char="§"/>
            </a:pPr>
            <a:r>
              <a:rPr lang="en-US" sz="4400" dirty="0" smtClean="0">
                <a:solidFill>
                  <a:srgbClr val="FF0000"/>
                </a:solidFill>
                <a:latin typeface="Rage Italic" panose="03070502040507070304" pitchFamily="66" charset="0"/>
              </a:rPr>
              <a:t>Music</a:t>
            </a:r>
            <a:r>
              <a:rPr lang="en-US" sz="2400" dirty="0" smtClean="0"/>
              <a:t> - Seniors love to sing! </a:t>
            </a:r>
          </a:p>
          <a:p>
            <a:pPr marL="0" indent="0">
              <a:buNone/>
            </a:pPr>
            <a:r>
              <a:rPr lang="en-US" sz="2400" dirty="0" smtClean="0"/>
              <a:t>Some favorites include:</a:t>
            </a:r>
          </a:p>
          <a:p>
            <a:pPr marL="0" indent="0">
              <a:buNone/>
            </a:pPr>
            <a:r>
              <a:rPr lang="en-US" sz="2400" dirty="0"/>
              <a:t>	</a:t>
            </a:r>
            <a:r>
              <a:rPr lang="en-US" sz="2400" dirty="0" smtClean="0"/>
              <a:t>Take Me Out to the Ball Game</a:t>
            </a:r>
          </a:p>
          <a:p>
            <a:pPr marL="0" indent="0">
              <a:buNone/>
            </a:pPr>
            <a:r>
              <a:rPr lang="en-US" sz="2400" dirty="0"/>
              <a:t>	</a:t>
            </a:r>
            <a:r>
              <a:rPr lang="en-US" sz="2400" dirty="0" smtClean="0"/>
              <a:t>Happy Birthday</a:t>
            </a:r>
          </a:p>
          <a:p>
            <a:pPr marL="0" indent="0">
              <a:buNone/>
            </a:pPr>
            <a:r>
              <a:rPr lang="en-US" sz="2400" dirty="0"/>
              <a:t>	</a:t>
            </a:r>
            <a:r>
              <a:rPr lang="en-US" sz="2400" dirty="0" smtClean="0"/>
              <a:t>America the Beautiful and other patriotic songs</a:t>
            </a:r>
          </a:p>
          <a:p>
            <a:pPr marL="0" indent="0">
              <a:buNone/>
            </a:pPr>
            <a:r>
              <a:rPr lang="en-US" sz="2400" dirty="0" smtClean="0"/>
              <a:t>	Home on the Range</a:t>
            </a:r>
          </a:p>
          <a:p>
            <a:pPr marL="0" indent="0">
              <a:buNone/>
            </a:pPr>
            <a:r>
              <a:rPr lang="en-US" sz="2400" dirty="0" smtClean="0"/>
              <a:t>	For We are Jolly Good Fellows</a:t>
            </a:r>
          </a:p>
          <a:p>
            <a:pPr marL="0" indent="0">
              <a:buNone/>
            </a:pPr>
            <a:r>
              <a:rPr lang="en-US" sz="2400" dirty="0" smtClean="0"/>
              <a:t>	Oh Susanna</a:t>
            </a:r>
          </a:p>
          <a:p>
            <a:pPr marL="0" indent="0">
              <a:buNone/>
            </a:pPr>
            <a:r>
              <a:rPr lang="en-US" sz="2400" dirty="0" smtClean="0"/>
              <a:t>	I’ve Been Working on the Railroad</a:t>
            </a:r>
          </a:p>
          <a:p>
            <a:pPr marL="0" indent="0">
              <a:buNone/>
            </a:pPr>
            <a:r>
              <a:rPr lang="en-US" sz="2400" dirty="0" smtClean="0"/>
              <a:t>	This Land is Your Land</a:t>
            </a:r>
          </a:p>
          <a:p>
            <a:pPr marL="0" indent="0">
              <a:buNone/>
            </a:pPr>
            <a:endParaRPr lang="en-US" sz="1050" dirty="0" smtClean="0"/>
          </a:p>
          <a:p>
            <a:pPr marL="0" indent="0">
              <a:buNone/>
            </a:pPr>
            <a:r>
              <a:rPr lang="en-US" sz="1000" dirty="0" smtClean="0"/>
              <a:t>Music </a:t>
            </a:r>
            <a:r>
              <a:rPr lang="en-US" sz="1000" dirty="0"/>
              <a:t>Division, The New York Public Library. "Take me out to the ball </a:t>
            </a:r>
            <a:r>
              <a:rPr lang="en-US" sz="1000" dirty="0" err="1"/>
              <a:t>game"</a:t>
            </a:r>
            <a:r>
              <a:rPr lang="en-US" sz="1000" i="1" dirty="0" err="1"/>
              <a:t>The</a:t>
            </a:r>
            <a:r>
              <a:rPr lang="en-US" sz="1000" i="1" dirty="0"/>
              <a:t> New York Public Library Digital Collections</a:t>
            </a:r>
            <a:r>
              <a:rPr lang="en-US" sz="1000" dirty="0"/>
              <a:t>. 1908. http://digitalcollections.nypl.org/items/510d47e3-14d8-a3d9-e040-e00a18064a99</a:t>
            </a:r>
            <a:endParaRPr lang="en-US" sz="10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18</a:t>
            </a:fld>
            <a:endParaRPr lang="en-US" dirty="0"/>
          </a:p>
        </p:txBody>
      </p:sp>
      <p:pic>
        <p:nvPicPr>
          <p:cNvPr id="6"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27311" y="3009201"/>
            <a:ext cx="293675" cy="2936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927310" y="3422623"/>
            <a:ext cx="293675" cy="293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34128" y="1200152"/>
            <a:ext cx="2896143" cy="37279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388355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Secret Ingredients</a:t>
            </a:r>
            <a:endParaRPr lang="en-US" sz="2000" dirty="0"/>
          </a:p>
        </p:txBody>
      </p:sp>
      <p:sp>
        <p:nvSpPr>
          <p:cNvPr id="3" name="Content Placeholder 2"/>
          <p:cNvSpPr>
            <a:spLocks noGrp="1"/>
          </p:cNvSpPr>
          <p:nvPr>
            <p:ph sz="half" idx="1"/>
          </p:nvPr>
        </p:nvSpPr>
        <p:spPr>
          <a:xfrm>
            <a:off x="838199" y="1607911"/>
            <a:ext cx="9816737" cy="4351338"/>
          </a:xfrm>
        </p:spPr>
        <p:txBody>
          <a:bodyPr>
            <a:normAutofit/>
          </a:bodyPr>
          <a:lstStyle/>
          <a:p>
            <a:pPr>
              <a:buFont typeface="Wingdings" panose="05000000000000000000" pitchFamily="2" charset="2"/>
              <a:buChar char="§"/>
            </a:pPr>
            <a:r>
              <a:rPr lang="en-US" sz="4400" dirty="0" smtClean="0">
                <a:solidFill>
                  <a:srgbClr val="FF0000"/>
                </a:solidFill>
                <a:latin typeface="Rage Italic" panose="03070502040507070304" pitchFamily="66" charset="0"/>
              </a:rPr>
              <a:t>Volunteerism</a:t>
            </a:r>
            <a:r>
              <a:rPr lang="en-US" sz="1200" dirty="0" smtClean="0"/>
              <a:t> - </a:t>
            </a:r>
            <a:r>
              <a:rPr lang="en-US" sz="2400" dirty="0" smtClean="0"/>
              <a:t>Engage memory </a:t>
            </a:r>
            <a:r>
              <a:rPr lang="en-US" sz="2400" dirty="0"/>
              <a:t>c</a:t>
            </a:r>
            <a:r>
              <a:rPr lang="en-US" sz="2400" dirty="0" smtClean="0"/>
              <a:t>are and developmental groups through volunteerism.  Invite special needs groups to make crafts that can be used in other programs.</a:t>
            </a:r>
          </a:p>
          <a:p>
            <a:pPr marL="457200" lvl="1" indent="0">
              <a:buNone/>
            </a:pPr>
            <a:r>
              <a:rPr lang="en-US" sz="2000" dirty="0" smtClean="0"/>
              <a:t>	</a:t>
            </a:r>
          </a:p>
          <a:p>
            <a:pPr lvl="1">
              <a:buFont typeface="Wingdings" panose="05000000000000000000" pitchFamily="2" charset="2"/>
              <a:buChar char="§"/>
            </a:pPr>
            <a:r>
              <a:rPr lang="en-US" sz="2000" dirty="0" smtClean="0"/>
              <a:t>Association for Individual Development group made a circus train poster that helped to show the caste system that existed on circus trains in the late 1800s.</a:t>
            </a:r>
          </a:p>
          <a:p>
            <a:pPr marL="457200" lvl="1" indent="0">
              <a:buNone/>
            </a:pPr>
            <a:endParaRPr lang="en-US" sz="2000" dirty="0" smtClean="0"/>
          </a:p>
          <a:p>
            <a:pPr lvl="1">
              <a:buFont typeface="Wingdings" panose="05000000000000000000" pitchFamily="2" charset="2"/>
              <a:buChar char="§"/>
            </a:pPr>
            <a:r>
              <a:rPr lang="en-US" sz="2000" dirty="0" smtClean="0"/>
              <a:t>One memory care unit painted water color backgrounds. These were cut into postcards and another local group added African animal silhouettes.  These lovely Savanna postcards were then placed at the dinner table for residents to enjoy.</a:t>
            </a:r>
          </a:p>
          <a:p>
            <a:pPr lvl="1">
              <a:buFont typeface="Wingdings" panose="05000000000000000000" pitchFamily="2" charset="2"/>
              <a:buChar char="§"/>
            </a:pPr>
            <a:endParaRPr lang="en-US" sz="20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19</a:t>
            </a:fld>
            <a:endParaRPr lang="en-US" dirty="0"/>
          </a:p>
        </p:txBody>
      </p:sp>
    </p:spTree>
    <p:extLst>
      <p:ext uri="{BB962C8B-B14F-4D97-AF65-F5344CB8AC3E}">
        <p14:creationId xmlns:p14="http://schemas.microsoft.com/office/powerpoint/2010/main" val="403316020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Gail’s </a:t>
            </a:r>
            <a:r>
              <a:rPr lang="en-US" i="1" dirty="0" smtClean="0"/>
              <a:t>a la carte </a:t>
            </a:r>
            <a:r>
              <a:rPr lang="en-US" dirty="0"/>
              <a:t>m</a:t>
            </a:r>
            <a:r>
              <a:rPr lang="en-US" dirty="0" smtClean="0"/>
              <a:t>enu best for:</a:t>
            </a:r>
            <a:endParaRPr lang="en-US" dirty="0"/>
          </a:p>
        </p:txBody>
      </p:sp>
      <p:sp>
        <p:nvSpPr>
          <p:cNvPr id="3" name="Content Placeholder 2"/>
          <p:cNvSpPr>
            <a:spLocks noGrp="1"/>
          </p:cNvSpPr>
          <p:nvPr>
            <p:ph sz="half" idx="1"/>
          </p:nvPr>
        </p:nvSpPr>
        <p:spPr>
          <a:xfrm>
            <a:off x="2114995" y="1899435"/>
            <a:ext cx="5651863" cy="4005372"/>
          </a:xfrm>
        </p:spPr>
        <p:txBody>
          <a:bodyPr>
            <a:normAutofit/>
          </a:bodyPr>
          <a:lstStyle/>
          <a:p>
            <a:pPr>
              <a:buFont typeface="Wingdings" panose="05000000000000000000" pitchFamily="2" charset="2"/>
              <a:buChar char="§"/>
            </a:pPr>
            <a:r>
              <a:rPr lang="en-US" sz="2400" dirty="0" smtClean="0"/>
              <a:t>Seniors at home with caregivers</a:t>
            </a:r>
          </a:p>
          <a:p>
            <a:pPr>
              <a:buFont typeface="Wingdings" panose="05000000000000000000" pitchFamily="2" charset="2"/>
              <a:buChar char="§"/>
            </a:pPr>
            <a:r>
              <a:rPr lang="en-US" sz="2400" dirty="0" smtClean="0"/>
              <a:t>Senior living communities</a:t>
            </a:r>
          </a:p>
          <a:p>
            <a:pPr>
              <a:buFont typeface="Wingdings" panose="05000000000000000000" pitchFamily="2" charset="2"/>
              <a:buChar char="§"/>
            </a:pPr>
            <a:r>
              <a:rPr lang="en-US" sz="2400" dirty="0" smtClean="0"/>
              <a:t>Day Care Developmental Communities</a:t>
            </a:r>
          </a:p>
          <a:p>
            <a:pPr>
              <a:buFont typeface="Wingdings" panose="05000000000000000000" pitchFamily="2" charset="2"/>
              <a:buChar char="§"/>
            </a:pPr>
            <a:r>
              <a:rPr lang="en-US" sz="2400" dirty="0" smtClean="0"/>
              <a:t>Residential Developmental Communities</a:t>
            </a:r>
          </a:p>
          <a:p>
            <a:pPr>
              <a:buFont typeface="Wingdings" panose="05000000000000000000" pitchFamily="2" charset="2"/>
              <a:buChar char="§"/>
            </a:pPr>
            <a:r>
              <a:rPr lang="en-US" sz="2400" dirty="0" smtClean="0"/>
              <a:t>Staff who serve residents with dementia/varied abilities</a:t>
            </a:r>
          </a:p>
          <a:p>
            <a:pPr>
              <a:buFont typeface="Wingdings" panose="05000000000000000000" pitchFamily="2" charset="2"/>
              <a:buChar char="§"/>
            </a:pPr>
            <a:r>
              <a:rPr lang="en-US" sz="2400" dirty="0" smtClean="0"/>
              <a:t>Care Partners</a:t>
            </a:r>
          </a:p>
          <a:p>
            <a:pPr marL="0" indent="0">
              <a:buNone/>
            </a:pPr>
            <a:endParaRPr lang="en-US" sz="2400" i="1" dirty="0"/>
          </a:p>
          <a:p>
            <a:pPr marL="0" indent="0">
              <a:buNone/>
            </a:pPr>
            <a:endParaRPr lang="en-US" sz="2400" b="1" dirty="0" smtClean="0"/>
          </a:p>
          <a:p>
            <a:pPr marL="0" indent="0">
              <a:buNone/>
            </a:pPr>
            <a:endParaRPr lang="en-US" sz="2400" b="1" i="1" dirty="0" smtClean="0"/>
          </a:p>
          <a:p>
            <a:pPr marL="0" indent="0">
              <a:buNone/>
            </a:pPr>
            <a:endParaRPr lang="en-US" sz="2400" i="1" dirty="0" smtClean="0"/>
          </a:p>
          <a:p>
            <a:pPr marL="0" indent="0">
              <a:buNone/>
            </a:pPr>
            <a:endParaRPr lang="en-US" sz="24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2</a:t>
            </a:fld>
            <a:endParaRPr lang="en-US" dirty="0"/>
          </a:p>
        </p:txBody>
      </p:sp>
    </p:spTree>
    <p:extLst>
      <p:ext uri="{BB962C8B-B14F-4D97-AF65-F5344CB8AC3E}">
        <p14:creationId xmlns:p14="http://schemas.microsoft.com/office/powerpoint/2010/main" val="29720502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a:xfrm>
            <a:off x="838200" y="112529"/>
            <a:ext cx="10515600" cy="1325563"/>
          </a:xfrm>
        </p:spPr>
        <p:txBody>
          <a:bodyPr/>
          <a:lstStyle/>
          <a:p>
            <a:pPr algn="ctr"/>
            <a:r>
              <a:rPr lang="en-US" dirty="0" smtClean="0"/>
              <a:t>Delivery Locations</a:t>
            </a:r>
            <a:endParaRPr lang="en-US" dirty="0"/>
          </a:p>
        </p:txBody>
      </p:sp>
      <p:sp>
        <p:nvSpPr>
          <p:cNvPr id="3" name="Content Placeholder 2"/>
          <p:cNvSpPr>
            <a:spLocks noGrp="1"/>
          </p:cNvSpPr>
          <p:nvPr>
            <p:ph sz="half" idx="1"/>
          </p:nvPr>
        </p:nvSpPr>
        <p:spPr>
          <a:xfrm>
            <a:off x="395450" y="1646926"/>
            <a:ext cx="10767258" cy="4351338"/>
          </a:xfrm>
        </p:spPr>
        <p:txBody>
          <a:bodyPr>
            <a:normAutofit fontScale="92500" lnSpcReduction="10000"/>
          </a:bodyPr>
          <a:lstStyle/>
          <a:p>
            <a:pPr marL="0" indent="0">
              <a:buNone/>
            </a:pPr>
            <a:r>
              <a:rPr lang="en-US" sz="2400" dirty="0" smtClean="0"/>
              <a:t>Consider expanding your services to these locations:</a:t>
            </a:r>
          </a:p>
          <a:p>
            <a:pPr marL="0" indent="0">
              <a:buNone/>
            </a:pPr>
            <a:endParaRPr lang="en-US" sz="2400" dirty="0" smtClean="0"/>
          </a:p>
          <a:p>
            <a:pPr lvl="1">
              <a:buFont typeface="Wingdings" panose="05000000000000000000" pitchFamily="2" charset="2"/>
              <a:buChar char="§"/>
            </a:pPr>
            <a:r>
              <a:rPr lang="en-US" dirty="0" smtClean="0"/>
              <a:t>Barbershops</a:t>
            </a:r>
          </a:p>
          <a:p>
            <a:pPr lvl="1">
              <a:buFont typeface="Wingdings" panose="05000000000000000000" pitchFamily="2" charset="2"/>
              <a:buChar char="§"/>
            </a:pPr>
            <a:r>
              <a:rPr lang="en-US" dirty="0" smtClean="0"/>
              <a:t>Crisis Centers</a:t>
            </a:r>
          </a:p>
          <a:p>
            <a:pPr lvl="1">
              <a:buFont typeface="Wingdings" panose="05000000000000000000" pitchFamily="2" charset="2"/>
              <a:buChar char="§"/>
            </a:pPr>
            <a:r>
              <a:rPr lang="en-US" dirty="0" smtClean="0"/>
              <a:t>Food Pantries</a:t>
            </a:r>
          </a:p>
          <a:p>
            <a:pPr lvl="1">
              <a:buFont typeface="Wingdings" panose="05000000000000000000" pitchFamily="2" charset="2"/>
              <a:buChar char="§"/>
            </a:pPr>
            <a:r>
              <a:rPr lang="en-US" dirty="0" smtClean="0"/>
              <a:t>Local Restaurant Storytimes</a:t>
            </a:r>
          </a:p>
          <a:p>
            <a:pPr lvl="1">
              <a:buFont typeface="Wingdings" panose="05000000000000000000" pitchFamily="2" charset="2"/>
              <a:buChar char="§"/>
            </a:pPr>
            <a:r>
              <a:rPr lang="en-US" dirty="0" smtClean="0"/>
              <a:t>Park/Zoo Storytimes</a:t>
            </a:r>
          </a:p>
          <a:p>
            <a:pPr lvl="1">
              <a:buFont typeface="Wingdings" panose="05000000000000000000" pitchFamily="2" charset="2"/>
              <a:buChar char="§"/>
            </a:pPr>
            <a:r>
              <a:rPr lang="en-US" dirty="0" smtClean="0"/>
              <a:t>Laundromats</a:t>
            </a:r>
          </a:p>
          <a:p>
            <a:pPr lvl="1">
              <a:buFont typeface="Wingdings" panose="05000000000000000000" pitchFamily="2" charset="2"/>
              <a:buChar char="§"/>
            </a:pPr>
            <a:r>
              <a:rPr lang="en-US" dirty="0" smtClean="0"/>
              <a:t>Senior mobile home park communities</a:t>
            </a:r>
          </a:p>
          <a:p>
            <a:pPr lvl="1">
              <a:buFont typeface="Wingdings" panose="05000000000000000000" pitchFamily="2" charset="2"/>
              <a:buChar char="§"/>
            </a:pPr>
            <a:r>
              <a:rPr lang="en-US" dirty="0" smtClean="0"/>
              <a:t>Farmers Markets</a:t>
            </a:r>
          </a:p>
          <a:p>
            <a:pPr lvl="1">
              <a:buFont typeface="Wingdings" panose="05000000000000000000" pitchFamily="2" charset="2"/>
              <a:buChar char="§"/>
            </a:pPr>
            <a:endParaRPr lang="en-US" dirty="0"/>
          </a:p>
          <a:p>
            <a:pPr marL="457200" lvl="1" indent="0">
              <a:buNone/>
            </a:pPr>
            <a:r>
              <a:rPr lang="en-US" dirty="0" smtClean="0"/>
              <a:t>	All of these locations can be paired with bookmobile and/or book bike services.</a:t>
            </a:r>
          </a:p>
        </p:txBody>
      </p:sp>
      <p:sp>
        <p:nvSpPr>
          <p:cNvPr id="5" name="Slide Number Placeholder 4"/>
          <p:cNvSpPr>
            <a:spLocks noGrp="1"/>
          </p:cNvSpPr>
          <p:nvPr>
            <p:ph type="sldNum" sz="quarter" idx="12"/>
          </p:nvPr>
        </p:nvSpPr>
        <p:spPr/>
        <p:txBody>
          <a:bodyPr/>
          <a:lstStyle/>
          <a:p>
            <a:fld id="{D9458880-1C2D-46AA-AF50-2AE16C84FA17}" type="slidenum">
              <a:rPr lang="en-US" smtClean="0"/>
              <a:t>20</a:t>
            </a:fld>
            <a:endParaRPr lang="en-US" dirty="0"/>
          </a:p>
        </p:txBody>
      </p:sp>
      <p:pic>
        <p:nvPicPr>
          <p:cNvPr id="7" name="Picture 6"/>
          <p:cNvPicPr>
            <a:picLocks noChangeAspect="1"/>
          </p:cNvPicPr>
          <p:nvPr/>
        </p:nvPicPr>
        <p:blipFill>
          <a:blip r:embed="rId3"/>
          <a:stretch>
            <a:fillRect/>
          </a:stretch>
        </p:blipFill>
        <p:spPr>
          <a:xfrm flipH="1">
            <a:off x="838200" y="5343968"/>
            <a:ext cx="345997" cy="345997"/>
          </a:xfrm>
          <a:prstGeom prst="rect">
            <a:avLst/>
          </a:prstGeom>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5400000">
            <a:off x="8537334" y="1075848"/>
            <a:ext cx="3518672" cy="2639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Content Placeholder 7">
            <a:extLst>
              <a:ext uri="{FF2B5EF4-FFF2-40B4-BE49-F238E27FC236}">
                <a16:creationId xmlns:a16="http://schemas.microsoft.com/office/drawing/2014/main" id="{265E0422-2FA4-40D1-973C-85EA30E62678}"/>
              </a:ext>
            </a:extLst>
          </p:cNvPr>
          <p:cNvPicPr>
            <a:picLocks noGrp="1" noChangeAspect="1"/>
          </p:cNvPicPr>
          <p:nvPr>
            <p:ph sz="quarter" idx="4294967295"/>
          </p:nvPr>
        </p:nvPicPr>
        <p:blipFill>
          <a:blip r:embed="rId5"/>
          <a:stretch>
            <a:fillRect/>
          </a:stretch>
        </p:blipFill>
        <p:spPr>
          <a:xfrm>
            <a:off x="5681734" y="2606880"/>
            <a:ext cx="2896208" cy="24314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297228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Home Made options</a:t>
            </a:r>
            <a:endParaRPr lang="en-US" dirty="0"/>
          </a:p>
        </p:txBody>
      </p:sp>
      <p:sp>
        <p:nvSpPr>
          <p:cNvPr id="3" name="Content Placeholder 2"/>
          <p:cNvSpPr>
            <a:spLocks noGrp="1"/>
          </p:cNvSpPr>
          <p:nvPr>
            <p:ph sz="half" idx="1"/>
          </p:nvPr>
        </p:nvSpPr>
        <p:spPr>
          <a:xfrm>
            <a:off x="1387740" y="1897697"/>
            <a:ext cx="9017502" cy="4102209"/>
          </a:xfrm>
        </p:spPr>
        <p:txBody>
          <a:bodyPr>
            <a:normAutofit/>
          </a:bodyPr>
          <a:lstStyle/>
          <a:p>
            <a:pPr marL="0" indent="0">
              <a:buNone/>
            </a:pPr>
            <a:r>
              <a:rPr lang="en-US" sz="2400" dirty="0" smtClean="0"/>
              <a:t>	Can’t get away from your desk?   Consider one of these ideas:</a:t>
            </a:r>
          </a:p>
          <a:p>
            <a:pPr marL="0" indent="0">
              <a:buNone/>
            </a:pPr>
            <a:endParaRPr lang="en-US" sz="2400" dirty="0"/>
          </a:p>
          <a:p>
            <a:pPr lvl="1">
              <a:buFont typeface="Wingdings" panose="05000000000000000000" pitchFamily="2" charset="2"/>
              <a:buChar char="§"/>
            </a:pPr>
            <a:r>
              <a:rPr lang="en-US" sz="2000" dirty="0" smtClean="0"/>
              <a:t>No-Shushing Movie</a:t>
            </a:r>
          </a:p>
          <a:p>
            <a:pPr lvl="1">
              <a:buFont typeface="Wingdings" panose="05000000000000000000" pitchFamily="2" charset="2"/>
              <a:buChar char="§"/>
            </a:pPr>
            <a:endParaRPr lang="en-US" sz="2000" dirty="0"/>
          </a:p>
          <a:p>
            <a:pPr lvl="1">
              <a:buFont typeface="Wingdings" panose="05000000000000000000" pitchFamily="2" charset="2"/>
              <a:buChar char="§"/>
            </a:pPr>
            <a:r>
              <a:rPr lang="en-US" sz="2000" dirty="0" smtClean="0"/>
              <a:t>Memory Café</a:t>
            </a:r>
          </a:p>
          <a:p>
            <a:pPr lvl="1">
              <a:buFont typeface="Wingdings" panose="05000000000000000000" pitchFamily="2" charset="2"/>
              <a:buChar char="§"/>
            </a:pPr>
            <a:endParaRPr lang="en-US" sz="2000" dirty="0"/>
          </a:p>
          <a:p>
            <a:pPr lvl="1">
              <a:buFont typeface="Wingdings" panose="05000000000000000000" pitchFamily="2" charset="2"/>
              <a:buChar char="§"/>
            </a:pPr>
            <a:r>
              <a:rPr lang="en-US" sz="2000" dirty="0" smtClean="0"/>
              <a:t>Halloween Costume Parade</a:t>
            </a:r>
          </a:p>
          <a:p>
            <a:pPr lvl="1">
              <a:buFont typeface="Wingdings" panose="05000000000000000000" pitchFamily="2" charset="2"/>
              <a:buChar char="§"/>
            </a:pPr>
            <a:endParaRPr lang="en-US" sz="2000" dirty="0"/>
          </a:p>
          <a:p>
            <a:pPr lvl="1">
              <a:buFont typeface="Wingdings" panose="05000000000000000000" pitchFamily="2" charset="2"/>
              <a:buChar char="§"/>
            </a:pPr>
            <a:r>
              <a:rPr lang="en-US" sz="2000" dirty="0" smtClean="0"/>
              <a:t>Fall Fun Fair</a:t>
            </a:r>
          </a:p>
          <a:p>
            <a:pPr lvl="1">
              <a:buFont typeface="Wingdings" panose="05000000000000000000" pitchFamily="2" charset="2"/>
              <a:buChar char="§"/>
            </a:pPr>
            <a:endParaRPr lang="en-US" sz="2000" dirty="0"/>
          </a:p>
          <a:p>
            <a:pPr lvl="1">
              <a:buFont typeface="Wingdings" panose="05000000000000000000" pitchFamily="2" charset="2"/>
              <a:buChar char="§"/>
            </a:pPr>
            <a:r>
              <a:rPr lang="en-US" sz="2000" dirty="0" smtClean="0"/>
              <a:t>Music in the Stacks</a:t>
            </a:r>
          </a:p>
          <a:p>
            <a:pPr marL="0" indent="0">
              <a:buNone/>
            </a:pPr>
            <a:endParaRPr lang="en-US" sz="2400" dirty="0" smtClean="0"/>
          </a:p>
          <a:p>
            <a:pPr marL="0" indent="0">
              <a:buNone/>
            </a:pPr>
            <a:endParaRPr lang="en-US" sz="2400" dirty="0" smtClean="0"/>
          </a:p>
          <a:p>
            <a:pPr marL="0" indent="0">
              <a:buNone/>
            </a:pPr>
            <a:endParaRPr lang="en-US" sz="2400" dirty="0"/>
          </a:p>
          <a:p>
            <a:pPr lvl="1">
              <a:buFont typeface="Wingdings" panose="05000000000000000000" pitchFamily="2" charset="2"/>
              <a:buChar char="§"/>
            </a:pPr>
            <a:endParaRPr lang="en-US" sz="20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21</a:t>
            </a:fld>
            <a:endParaRPr lang="en-US" dirty="0"/>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80819" y="2480592"/>
            <a:ext cx="2728979" cy="363863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4"/>
          <a:stretch>
            <a:fillRect/>
          </a:stretch>
        </p:blipFill>
        <p:spPr>
          <a:xfrm>
            <a:off x="1827719" y="1947245"/>
            <a:ext cx="347502" cy="341406"/>
          </a:xfrm>
          <a:prstGeom prst="rect">
            <a:avLst/>
          </a:prstGeom>
        </p:spPr>
      </p:pic>
    </p:spTree>
    <p:extLst>
      <p:ext uri="{BB962C8B-B14F-4D97-AF65-F5344CB8AC3E}">
        <p14:creationId xmlns:p14="http://schemas.microsoft.com/office/powerpoint/2010/main" val="3568445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Desserts</a:t>
            </a:r>
            <a:endParaRPr lang="en-US" dirty="0"/>
          </a:p>
        </p:txBody>
      </p:sp>
      <p:sp>
        <p:nvSpPr>
          <p:cNvPr id="3" name="Content Placeholder 2"/>
          <p:cNvSpPr>
            <a:spLocks noGrp="1"/>
          </p:cNvSpPr>
          <p:nvPr>
            <p:ph sz="half" idx="1"/>
          </p:nvPr>
        </p:nvSpPr>
        <p:spPr>
          <a:xfrm>
            <a:off x="1200459" y="1398905"/>
            <a:ext cx="10281107" cy="4805951"/>
          </a:xfrm>
        </p:spPr>
        <p:txBody>
          <a:bodyPr>
            <a:normAutofit/>
          </a:bodyPr>
          <a:lstStyle/>
          <a:p>
            <a:pPr marL="0" indent="0">
              <a:buNone/>
            </a:pPr>
            <a:r>
              <a:rPr lang="en-US" sz="2400" dirty="0" smtClean="0"/>
              <a:t>Become a Dementia Friendly Community</a:t>
            </a:r>
          </a:p>
          <a:p>
            <a:pPr marL="0" indent="0">
              <a:buNone/>
            </a:pPr>
            <a:endParaRPr lang="en-US" sz="2400" dirty="0" smtClean="0"/>
          </a:p>
          <a:p>
            <a:pPr lvl="1">
              <a:buFont typeface="Wingdings" panose="05000000000000000000" pitchFamily="2" charset="2"/>
              <a:buChar char="§"/>
            </a:pPr>
            <a:r>
              <a:rPr lang="en-US" sz="2000" dirty="0" smtClean="0"/>
              <a:t>Memory Café</a:t>
            </a:r>
          </a:p>
          <a:p>
            <a:pPr marL="0" indent="0">
              <a:buNone/>
            </a:pPr>
            <a:endParaRPr lang="en-US" sz="2400" dirty="0" smtClean="0"/>
          </a:p>
          <a:p>
            <a:pPr lvl="1">
              <a:buFont typeface="Wingdings" panose="05000000000000000000" pitchFamily="2" charset="2"/>
              <a:buChar char="§"/>
            </a:pPr>
            <a:r>
              <a:rPr lang="en-US" sz="2000" dirty="0" smtClean="0"/>
              <a:t> Train community business partners to become Dementia Friendly</a:t>
            </a:r>
          </a:p>
          <a:p>
            <a:pPr marL="0" indent="0">
              <a:buNone/>
            </a:pPr>
            <a:r>
              <a:rPr lang="en-US" sz="2400" dirty="0"/>
              <a:t>	</a:t>
            </a:r>
            <a:r>
              <a:rPr lang="en-US" sz="2400" dirty="0" smtClean="0">
                <a:hlinkClick r:id="rId3"/>
              </a:rPr>
              <a:t>www.dementiafriendsusa.org</a:t>
            </a:r>
            <a:endParaRPr lang="en-US" sz="2400" dirty="0" smtClean="0"/>
          </a:p>
          <a:p>
            <a:pPr marL="0" indent="0">
              <a:buNone/>
            </a:pPr>
            <a:endParaRPr lang="en-US" sz="2400" dirty="0" smtClean="0"/>
          </a:p>
          <a:p>
            <a:pPr marL="0" indent="0">
              <a:buNone/>
            </a:pPr>
            <a:endParaRPr lang="en-US" sz="2400" dirty="0" smtClean="0"/>
          </a:p>
          <a:p>
            <a:pPr marL="0" indent="0">
              <a:buNone/>
            </a:pPr>
            <a:endParaRPr lang="en-US" sz="2400" dirty="0"/>
          </a:p>
          <a:p>
            <a:pPr marL="0" indent="0">
              <a:buNone/>
            </a:pPr>
            <a:r>
              <a:rPr lang="en-US" sz="2400" dirty="0" smtClean="0"/>
              <a:t>Share your program photos and get ideas from others on the Facebook group:</a:t>
            </a:r>
          </a:p>
          <a:p>
            <a:pPr marL="0" indent="0">
              <a:buNone/>
            </a:pPr>
            <a:r>
              <a:rPr lang="en-US" sz="2400" dirty="0" smtClean="0"/>
              <a:t>	</a:t>
            </a:r>
            <a:r>
              <a:rPr lang="en-US" sz="2400" dirty="0" smtClean="0">
                <a:hlinkClick r:id="rId4"/>
              </a:rPr>
              <a:t>www.bit.ly./CGideahub</a:t>
            </a:r>
            <a:endParaRPr lang="en-US" sz="24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22</a:t>
            </a:fld>
            <a:endParaRPr lang="en-US" dirty="0"/>
          </a:p>
        </p:txBody>
      </p:sp>
      <p:pic>
        <p:nvPicPr>
          <p:cNvPr id="6" name="Picture 5"/>
          <p:cNvPicPr>
            <a:picLocks noChangeAspect="1"/>
          </p:cNvPicPr>
          <p:nvPr/>
        </p:nvPicPr>
        <p:blipFill>
          <a:blip r:embed="rId5"/>
          <a:stretch>
            <a:fillRect/>
          </a:stretch>
        </p:blipFill>
        <p:spPr>
          <a:xfrm>
            <a:off x="1200459" y="2222778"/>
            <a:ext cx="353599" cy="371888"/>
          </a:xfrm>
          <a:prstGeom prst="rect">
            <a:avLst/>
          </a:prstGeom>
        </p:spPr>
      </p:pic>
      <p:pic>
        <p:nvPicPr>
          <p:cNvPr id="7" name="Picture 6"/>
          <p:cNvPicPr>
            <a:picLocks noChangeAspect="1"/>
          </p:cNvPicPr>
          <p:nvPr/>
        </p:nvPicPr>
        <p:blipFill>
          <a:blip r:embed="rId6"/>
          <a:stretch>
            <a:fillRect/>
          </a:stretch>
        </p:blipFill>
        <p:spPr>
          <a:xfrm>
            <a:off x="823643" y="1493875"/>
            <a:ext cx="347502" cy="341406"/>
          </a:xfrm>
          <a:prstGeom prst="rect">
            <a:avLst/>
          </a:prstGeom>
        </p:spPr>
      </p:pic>
      <p:pic>
        <p:nvPicPr>
          <p:cNvPr id="1026" name="Picture 2" descr="Image result for dementia friends us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7994" y="3623925"/>
            <a:ext cx="1850798" cy="12338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33174" y="697681"/>
            <a:ext cx="2045327" cy="26468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198161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Αν σε ρωτήσουν..."/>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689303"/>
            <a:ext cx="7553184" cy="50324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Slide Number Placeholder 1"/>
          <p:cNvSpPr>
            <a:spLocks noGrp="1"/>
          </p:cNvSpPr>
          <p:nvPr>
            <p:ph type="sldNum" sz="quarter" idx="12"/>
          </p:nvPr>
        </p:nvSpPr>
        <p:spPr/>
        <p:txBody>
          <a:bodyPr/>
          <a:lstStyle/>
          <a:p>
            <a:fld id="{D9458880-1C2D-46AA-AF50-2AE16C84FA17}" type="slidenum">
              <a:rPr lang="en-US" smtClean="0"/>
              <a:t>23</a:t>
            </a:fld>
            <a:endParaRPr lang="en-US" dirty="0"/>
          </a:p>
        </p:txBody>
      </p:sp>
    </p:spTree>
    <p:extLst>
      <p:ext uri="{BB962C8B-B14F-4D97-AF65-F5344CB8AC3E}">
        <p14:creationId xmlns:p14="http://schemas.microsoft.com/office/powerpoint/2010/main" val="22980412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a:xfrm>
            <a:off x="695879" y="1543742"/>
            <a:ext cx="10515600" cy="2203505"/>
          </a:xfrm>
        </p:spPr>
        <p:txBody>
          <a:bodyPr>
            <a:normAutofit/>
          </a:bodyPr>
          <a:lstStyle/>
          <a:p>
            <a:r>
              <a:rPr lang="en-US" dirty="0"/>
              <a:t/>
            </a:r>
            <a:br>
              <a:rPr lang="en-US" dirty="0"/>
            </a:br>
            <a:r>
              <a:rPr lang="en-US" dirty="0" smtClean="0"/>
              <a:t>        </a:t>
            </a:r>
            <a:r>
              <a:rPr lang="en-US" sz="6000" dirty="0" smtClean="0"/>
              <a:t>Door Prizes</a:t>
            </a:r>
            <a:endParaRPr lang="en-US" sz="6000" dirty="0"/>
          </a:p>
        </p:txBody>
      </p:sp>
      <p:sp>
        <p:nvSpPr>
          <p:cNvPr id="5" name="Slide Number Placeholder 4"/>
          <p:cNvSpPr>
            <a:spLocks noGrp="1"/>
          </p:cNvSpPr>
          <p:nvPr>
            <p:ph type="sldNum" sz="quarter" idx="12"/>
          </p:nvPr>
        </p:nvSpPr>
        <p:spPr/>
        <p:txBody>
          <a:bodyPr/>
          <a:lstStyle/>
          <a:p>
            <a:fld id="{D9458880-1C2D-46AA-AF50-2AE16C84FA17}" type="slidenum">
              <a:rPr lang="en-US" smtClean="0"/>
              <a:t>24</a:t>
            </a:fld>
            <a:endParaRPr lang="en-US" dirty="0"/>
          </a:p>
        </p:txBody>
      </p:sp>
      <p:pic>
        <p:nvPicPr>
          <p:cNvPr id="3" name="Picture 2"/>
          <p:cNvPicPr>
            <a:picLocks noChangeAspect="1"/>
          </p:cNvPicPr>
          <p:nvPr/>
        </p:nvPicPr>
        <p:blipFill rotWithShape="1">
          <a:blip r:embed="rId3"/>
          <a:srcRect l="5967" t="8864" r="8461" b="6139"/>
          <a:stretch/>
        </p:blipFill>
        <p:spPr>
          <a:xfrm>
            <a:off x="6382870" y="1732594"/>
            <a:ext cx="2904565" cy="28214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239610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1" y="1690688"/>
            <a:ext cx="10515600" cy="25296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solidFill>
                  <a:srgbClr val="398B60"/>
                </a:solidFill>
              </a:rPr>
              <a:t>Contact Information</a:t>
            </a:r>
            <a:r>
              <a:rPr lang="en-US" dirty="0" smtClean="0"/>
              <a:t>:</a:t>
            </a:r>
            <a:endParaRPr lang="en-US" dirty="0"/>
          </a:p>
        </p:txBody>
      </p:sp>
      <p:sp>
        <p:nvSpPr>
          <p:cNvPr id="3" name="Content Placeholder 2"/>
          <p:cNvSpPr>
            <a:spLocks noGrp="1"/>
          </p:cNvSpPr>
          <p:nvPr>
            <p:ph sz="half" idx="1"/>
          </p:nvPr>
        </p:nvSpPr>
        <p:spPr>
          <a:xfrm>
            <a:off x="1399309" y="1853334"/>
            <a:ext cx="9531927" cy="4351338"/>
          </a:xfrm>
        </p:spPr>
        <p:txBody>
          <a:bodyPr/>
          <a:lstStyle/>
          <a:p>
            <a:pPr marL="0" indent="0">
              <a:buNone/>
            </a:pPr>
            <a:r>
              <a:rPr lang="en-US" b="1" dirty="0" smtClean="0">
                <a:solidFill>
                  <a:schemeClr val="bg1"/>
                </a:solidFill>
              </a:rPr>
              <a:t>Glenna Godinsky			Ana Devine</a:t>
            </a:r>
          </a:p>
          <a:p>
            <a:pPr marL="0" indent="0">
              <a:buNone/>
            </a:pPr>
            <a:r>
              <a:rPr lang="en-US" dirty="0" smtClean="0">
                <a:solidFill>
                  <a:schemeClr val="bg1"/>
                </a:solidFill>
              </a:rPr>
              <a:t>Life Enrichment Liaison		Director of Branch Services</a:t>
            </a:r>
          </a:p>
          <a:p>
            <a:pPr marL="0" indent="0">
              <a:buNone/>
            </a:pPr>
            <a:r>
              <a:rPr lang="en-US" dirty="0" smtClean="0">
                <a:solidFill>
                  <a:schemeClr val="bg1"/>
                </a:solidFill>
              </a:rPr>
              <a:t>(847) 289-5848			(847) 931-2091</a:t>
            </a:r>
          </a:p>
          <a:p>
            <a:pPr marL="0" indent="0">
              <a:buNone/>
            </a:pPr>
            <a:r>
              <a:rPr lang="en-US" dirty="0" smtClean="0">
                <a:solidFill>
                  <a:schemeClr val="bg1"/>
                </a:solidFill>
                <a:hlinkClick r:id="rId3"/>
              </a:rPr>
              <a:t>ggodinsky@gailborden.info</a:t>
            </a:r>
            <a:r>
              <a:rPr lang="en-US" dirty="0" smtClean="0">
                <a:solidFill>
                  <a:schemeClr val="bg1"/>
                </a:solidFill>
              </a:rPr>
              <a:t>	</a:t>
            </a:r>
            <a:r>
              <a:rPr lang="en-US" dirty="0" smtClean="0">
                <a:solidFill>
                  <a:schemeClr val="bg1"/>
                </a:solidFill>
                <a:hlinkClick r:id="rId4"/>
              </a:rPr>
              <a:t>adevine@gailborden.info</a:t>
            </a:r>
            <a:endParaRPr lang="en-US" dirty="0" smtClean="0">
              <a:solidFill>
                <a:schemeClr val="bg1"/>
              </a:solidFill>
            </a:endParaRPr>
          </a:p>
          <a:p>
            <a:pPr marL="0" indent="0">
              <a:buNone/>
            </a:pPr>
            <a:endParaRPr lang="en-US" dirty="0" smtClean="0">
              <a:solidFill>
                <a:schemeClr val="bg1"/>
              </a:solidFill>
            </a:endParaRPr>
          </a:p>
          <a:p>
            <a:pPr marL="0" indent="0">
              <a:buNone/>
            </a:pPr>
            <a:endParaRPr lang="en-US" dirty="0"/>
          </a:p>
        </p:txBody>
      </p:sp>
      <p:sp>
        <p:nvSpPr>
          <p:cNvPr id="4" name="Slide Number Placeholder 3"/>
          <p:cNvSpPr>
            <a:spLocks noGrp="1"/>
          </p:cNvSpPr>
          <p:nvPr>
            <p:ph type="sldNum" sz="quarter" idx="12"/>
          </p:nvPr>
        </p:nvSpPr>
        <p:spPr/>
        <p:txBody>
          <a:bodyPr/>
          <a:lstStyle/>
          <a:p>
            <a:fld id="{D9458880-1C2D-46AA-AF50-2AE16C84FA17}" type="slidenum">
              <a:rPr lang="en-US" smtClean="0"/>
              <a:t>25</a:t>
            </a:fld>
            <a:endParaRPr lang="en-US"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26404" y="4855497"/>
            <a:ext cx="4139192" cy="1380747"/>
          </a:xfrm>
          <a:prstGeom prst="rect">
            <a:avLst/>
          </a:prstGeom>
        </p:spPr>
      </p:pic>
    </p:spTree>
    <p:extLst>
      <p:ext uri="{BB962C8B-B14F-4D97-AF65-F5344CB8AC3E}">
        <p14:creationId xmlns:p14="http://schemas.microsoft.com/office/powerpoint/2010/main" val="15935623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Gail’s </a:t>
            </a:r>
            <a:r>
              <a:rPr lang="en-US" i="1" dirty="0" smtClean="0"/>
              <a:t>a la carte </a:t>
            </a:r>
            <a:r>
              <a:rPr lang="en-US" dirty="0" smtClean="0"/>
              <a:t>Menu</a:t>
            </a:r>
            <a:br>
              <a:rPr lang="en-US" dirty="0" smtClean="0"/>
            </a:br>
            <a:r>
              <a:rPr lang="en-US" sz="2000" i="1" dirty="0" smtClean="0"/>
              <a:t>Agenda</a:t>
            </a:r>
            <a:endParaRPr lang="en-US" sz="2000" i="1" dirty="0"/>
          </a:p>
        </p:txBody>
      </p:sp>
      <p:sp>
        <p:nvSpPr>
          <p:cNvPr id="3" name="Content Placeholder 2"/>
          <p:cNvSpPr>
            <a:spLocks noGrp="1"/>
          </p:cNvSpPr>
          <p:nvPr>
            <p:ph sz="half" idx="1"/>
          </p:nvPr>
        </p:nvSpPr>
        <p:spPr>
          <a:xfrm>
            <a:off x="1429276" y="1690688"/>
            <a:ext cx="8442202" cy="4351338"/>
          </a:xfrm>
        </p:spPr>
        <p:txBody>
          <a:bodyPr>
            <a:normAutofit fontScale="77500" lnSpcReduction="20000"/>
          </a:bodyPr>
          <a:lstStyle/>
          <a:p>
            <a:pPr marL="0" indent="0">
              <a:buNone/>
            </a:pPr>
            <a:r>
              <a:rPr lang="en-US" sz="2400" b="1" dirty="0" smtClean="0"/>
              <a:t>Carry Out </a:t>
            </a:r>
            <a:r>
              <a:rPr lang="en-US" sz="2400" dirty="0" smtClean="0"/>
              <a:t>- </a:t>
            </a:r>
            <a:r>
              <a:rPr lang="en-US" sz="2400" i="1" dirty="0" smtClean="0"/>
              <a:t>ideas to try at places you already serve</a:t>
            </a:r>
          </a:p>
          <a:p>
            <a:pPr marL="0" indent="0">
              <a:buNone/>
            </a:pPr>
            <a:r>
              <a:rPr lang="en-US" sz="2400" b="1" dirty="0" smtClean="0"/>
              <a:t>Side Dishes  </a:t>
            </a:r>
            <a:r>
              <a:rPr lang="en-US" sz="2400" dirty="0" smtClean="0"/>
              <a:t>- </a:t>
            </a:r>
            <a:r>
              <a:rPr lang="en-US" sz="2400" i="1" dirty="0" smtClean="0"/>
              <a:t>ideas to support physical/occupational therapy</a:t>
            </a:r>
          </a:p>
          <a:p>
            <a:pPr marL="0" indent="0">
              <a:buNone/>
            </a:pPr>
            <a:r>
              <a:rPr lang="en-US" sz="2400" b="1" dirty="0" smtClean="0"/>
              <a:t>Big Kids’ Menu </a:t>
            </a:r>
            <a:r>
              <a:rPr lang="en-US" sz="2400" dirty="0" smtClean="0"/>
              <a:t>– </a:t>
            </a:r>
            <a:r>
              <a:rPr lang="en-US" sz="2400" i="1" dirty="0" smtClean="0"/>
              <a:t>collaborating with students</a:t>
            </a:r>
          </a:p>
          <a:p>
            <a:pPr marL="0" indent="0">
              <a:buNone/>
            </a:pPr>
            <a:r>
              <a:rPr lang="en-US" sz="2400" b="1" dirty="0" smtClean="0"/>
              <a:t>Little Kids’ Menu </a:t>
            </a:r>
            <a:r>
              <a:rPr lang="en-US" sz="2400" dirty="0" smtClean="0"/>
              <a:t>– </a:t>
            </a:r>
            <a:r>
              <a:rPr lang="en-US" sz="2400" i="1" dirty="0" smtClean="0"/>
              <a:t>utilizing children’s crafts</a:t>
            </a:r>
          </a:p>
          <a:p>
            <a:pPr marL="0" indent="0">
              <a:buNone/>
            </a:pPr>
            <a:r>
              <a:rPr lang="en-US" sz="2400" b="1" dirty="0" smtClean="0"/>
              <a:t>Pre-Packaged Kits </a:t>
            </a:r>
            <a:r>
              <a:rPr lang="en-US" sz="2400" dirty="0" smtClean="0"/>
              <a:t>– </a:t>
            </a:r>
            <a:r>
              <a:rPr lang="en-US" sz="2400" i="1" dirty="0" smtClean="0"/>
              <a:t>program kits</a:t>
            </a:r>
          </a:p>
          <a:p>
            <a:pPr marL="0" indent="0">
              <a:buNone/>
            </a:pPr>
            <a:r>
              <a:rPr lang="en-US" sz="2400" b="1" dirty="0" smtClean="0"/>
              <a:t>Starter Dough Recipes </a:t>
            </a:r>
            <a:r>
              <a:rPr lang="en-US" sz="2400" dirty="0" smtClean="0"/>
              <a:t>– </a:t>
            </a:r>
            <a:r>
              <a:rPr lang="en-US" sz="2400" i="1" dirty="0" smtClean="0"/>
              <a:t>special programming ideas</a:t>
            </a:r>
          </a:p>
          <a:p>
            <a:pPr marL="0" indent="0">
              <a:buNone/>
            </a:pPr>
            <a:r>
              <a:rPr lang="en-US" sz="2400" b="1" dirty="0" smtClean="0"/>
              <a:t>Secret Ingredients </a:t>
            </a:r>
            <a:r>
              <a:rPr lang="en-US" sz="2400" dirty="0" smtClean="0"/>
              <a:t>– </a:t>
            </a:r>
            <a:r>
              <a:rPr lang="en-US" sz="2400" i="1" dirty="0" smtClean="0"/>
              <a:t>share our secrets</a:t>
            </a:r>
          </a:p>
          <a:p>
            <a:pPr marL="0" indent="0">
              <a:buNone/>
            </a:pPr>
            <a:r>
              <a:rPr lang="en-US" sz="2400" b="1" dirty="0"/>
              <a:t>Delivery Locations </a:t>
            </a:r>
            <a:r>
              <a:rPr lang="en-US" sz="2400" dirty="0"/>
              <a:t>– </a:t>
            </a:r>
            <a:r>
              <a:rPr lang="en-US" sz="2400" i="1" dirty="0" smtClean="0"/>
              <a:t>go to these </a:t>
            </a:r>
            <a:r>
              <a:rPr lang="en-US" sz="2400" i="1" dirty="0"/>
              <a:t>creative </a:t>
            </a:r>
            <a:r>
              <a:rPr lang="en-US" sz="2400" i="1" dirty="0" smtClean="0"/>
              <a:t>locations</a:t>
            </a:r>
          </a:p>
          <a:p>
            <a:pPr marL="0" indent="0">
              <a:buNone/>
            </a:pPr>
            <a:r>
              <a:rPr lang="en-US" sz="2400" b="1" dirty="0" smtClean="0"/>
              <a:t>Home Made </a:t>
            </a:r>
            <a:r>
              <a:rPr lang="en-US" sz="2400" dirty="0" smtClean="0"/>
              <a:t>– </a:t>
            </a:r>
            <a:r>
              <a:rPr lang="en-US" sz="2400" i="1" dirty="0" smtClean="0"/>
              <a:t>do these in the library</a:t>
            </a:r>
          </a:p>
          <a:p>
            <a:pPr marL="0" indent="0">
              <a:buNone/>
            </a:pPr>
            <a:r>
              <a:rPr lang="en-US" sz="2400" b="1" dirty="0" smtClean="0"/>
              <a:t>Desserts 	</a:t>
            </a:r>
            <a:r>
              <a:rPr lang="en-US" sz="2400" dirty="0" smtClean="0"/>
              <a:t>–</a:t>
            </a:r>
            <a:r>
              <a:rPr lang="en-US" sz="2400" b="1" dirty="0" smtClean="0"/>
              <a:t> </a:t>
            </a:r>
            <a:r>
              <a:rPr lang="en-US" sz="2400" i="1" dirty="0" smtClean="0"/>
              <a:t>building a dementia friendly community</a:t>
            </a:r>
          </a:p>
          <a:p>
            <a:pPr marL="0" indent="0">
              <a:buNone/>
            </a:pPr>
            <a:r>
              <a:rPr lang="en-US" sz="2400" i="1" dirty="0"/>
              <a:t>	</a:t>
            </a:r>
            <a:r>
              <a:rPr lang="en-US" sz="2400" dirty="0" smtClean="0"/>
              <a:t> – </a:t>
            </a:r>
            <a:r>
              <a:rPr lang="en-US" sz="2400" i="1" dirty="0" smtClean="0"/>
              <a:t>sharing your program photos &amp; getting ideas</a:t>
            </a:r>
          </a:p>
          <a:p>
            <a:pPr marL="0" indent="0">
              <a:buNone/>
            </a:pPr>
            <a:r>
              <a:rPr lang="en-US" sz="2400" b="1" dirty="0" smtClean="0"/>
              <a:t>Door Prize Drawings </a:t>
            </a:r>
          </a:p>
          <a:p>
            <a:pPr marL="0" indent="0">
              <a:buNone/>
            </a:pPr>
            <a:r>
              <a:rPr lang="en-US" sz="2400" b="1" dirty="0" smtClean="0"/>
              <a:t>Questions</a:t>
            </a:r>
          </a:p>
          <a:p>
            <a:pPr marL="0" indent="0">
              <a:buNone/>
            </a:pPr>
            <a:endParaRPr lang="en-US" sz="2400" dirty="0" smtClean="0"/>
          </a:p>
          <a:p>
            <a:pPr marL="0" indent="0">
              <a:buNone/>
            </a:pPr>
            <a:endParaRPr lang="en-US" sz="24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3</a:t>
            </a:fld>
            <a:endParaRPr lang="en-US" dirty="0"/>
          </a:p>
        </p:txBody>
      </p:sp>
      <p:sp>
        <p:nvSpPr>
          <p:cNvPr id="6" name="TextBox 5"/>
          <p:cNvSpPr txBox="1"/>
          <p:nvPr/>
        </p:nvSpPr>
        <p:spPr>
          <a:xfrm>
            <a:off x="9569664" y="2321204"/>
            <a:ext cx="2160271" cy="2862322"/>
          </a:xfrm>
          <a:prstGeom prst="rect">
            <a:avLst/>
          </a:prstGeom>
          <a:noFill/>
        </p:spPr>
        <p:txBody>
          <a:bodyPr wrap="none" rtlCol="0">
            <a:spAutoFit/>
          </a:bodyPr>
          <a:lstStyle/>
          <a:p>
            <a:endParaRPr lang="en-US" i="1" dirty="0"/>
          </a:p>
          <a:p>
            <a:r>
              <a:rPr lang="en-US" i="1" dirty="0"/>
              <a:t>       - </a:t>
            </a:r>
            <a:r>
              <a:rPr lang="en-US" sz="1400" b="1" dirty="0" smtClean="0"/>
              <a:t>Gail’s </a:t>
            </a:r>
            <a:r>
              <a:rPr lang="en-US" sz="1400" b="1" dirty="0"/>
              <a:t>Favorites</a:t>
            </a:r>
          </a:p>
          <a:p>
            <a:r>
              <a:rPr lang="en-US" sz="1400" i="1" dirty="0"/>
              <a:t>       </a:t>
            </a:r>
            <a:r>
              <a:rPr lang="en-US" sz="1400" i="1" dirty="0" smtClean="0"/>
              <a:t> </a:t>
            </a:r>
          </a:p>
          <a:p>
            <a:r>
              <a:rPr lang="en-US" sz="1400" i="1" dirty="0"/>
              <a:t> </a:t>
            </a:r>
            <a:r>
              <a:rPr lang="en-US" sz="1400" i="1" dirty="0" smtClean="0"/>
              <a:t>         - </a:t>
            </a:r>
            <a:r>
              <a:rPr lang="en-US" sz="1400" b="1" dirty="0" smtClean="0"/>
              <a:t>Low-cost</a:t>
            </a:r>
          </a:p>
          <a:p>
            <a:endParaRPr lang="en-US" sz="1400" b="1" dirty="0" smtClean="0"/>
          </a:p>
          <a:p>
            <a:r>
              <a:rPr lang="en-US" sz="1400" b="1" dirty="0" smtClean="0"/>
              <a:t>        -  Moderate </a:t>
            </a:r>
          </a:p>
          <a:p>
            <a:r>
              <a:rPr lang="en-US" sz="1400" b="1" dirty="0" smtClean="0"/>
              <a:t>      </a:t>
            </a:r>
          </a:p>
          <a:p>
            <a:r>
              <a:rPr lang="en-US" sz="1400" b="1" dirty="0" smtClean="0"/>
              <a:t>        -  Greater investment/</a:t>
            </a:r>
          </a:p>
          <a:p>
            <a:r>
              <a:rPr lang="en-US" sz="1400" b="1" dirty="0"/>
              <a:t> </a:t>
            </a:r>
            <a:r>
              <a:rPr lang="en-US" sz="1400" b="1" dirty="0" smtClean="0"/>
              <a:t>          Greater impact</a:t>
            </a:r>
          </a:p>
          <a:p>
            <a:endParaRPr lang="en-US" sz="1400" b="1" dirty="0"/>
          </a:p>
          <a:p>
            <a:r>
              <a:rPr lang="en-US" sz="1400" b="1" dirty="0" smtClean="0"/>
              <a:t>          - Working together</a:t>
            </a:r>
            <a:endParaRPr lang="en-US" sz="1400" b="1" dirty="0"/>
          </a:p>
          <a:p>
            <a:endParaRPr lang="en-US" dirty="0"/>
          </a:p>
        </p:txBody>
      </p:sp>
      <p:pic>
        <p:nvPicPr>
          <p:cNvPr id="8"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9631332" y="2670500"/>
            <a:ext cx="293675" cy="2936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9623273" y="3016251"/>
            <a:ext cx="354057" cy="371909"/>
          </a:xfrm>
          <a:prstGeom prst="rect">
            <a:avLst/>
          </a:prstGeom>
        </p:spPr>
      </p:pic>
      <p:pic>
        <p:nvPicPr>
          <p:cNvPr id="10" name="Picture 9"/>
          <p:cNvPicPr>
            <a:picLocks noChangeAspect="1"/>
          </p:cNvPicPr>
          <p:nvPr/>
        </p:nvPicPr>
        <p:blipFill>
          <a:blip r:embed="rId4"/>
          <a:stretch>
            <a:fillRect/>
          </a:stretch>
        </p:blipFill>
        <p:spPr>
          <a:xfrm>
            <a:off x="9215607" y="3425408"/>
            <a:ext cx="354057" cy="371909"/>
          </a:xfrm>
          <a:prstGeom prst="rect">
            <a:avLst/>
          </a:prstGeom>
        </p:spPr>
      </p:pic>
      <p:pic>
        <p:nvPicPr>
          <p:cNvPr id="11" name="Picture 10"/>
          <p:cNvPicPr>
            <a:picLocks noChangeAspect="1"/>
          </p:cNvPicPr>
          <p:nvPr/>
        </p:nvPicPr>
        <p:blipFill>
          <a:blip r:embed="rId4"/>
          <a:stretch>
            <a:fillRect/>
          </a:stretch>
        </p:blipFill>
        <p:spPr>
          <a:xfrm>
            <a:off x="9623272" y="3426270"/>
            <a:ext cx="354057" cy="371909"/>
          </a:xfrm>
          <a:prstGeom prst="rect">
            <a:avLst/>
          </a:prstGeom>
        </p:spPr>
      </p:pic>
      <p:pic>
        <p:nvPicPr>
          <p:cNvPr id="12" name="Picture 11"/>
          <p:cNvPicPr>
            <a:picLocks noChangeAspect="1"/>
          </p:cNvPicPr>
          <p:nvPr/>
        </p:nvPicPr>
        <p:blipFill>
          <a:blip r:embed="rId4"/>
          <a:stretch>
            <a:fillRect/>
          </a:stretch>
        </p:blipFill>
        <p:spPr>
          <a:xfrm>
            <a:off x="9623272" y="3866357"/>
            <a:ext cx="354057" cy="371909"/>
          </a:xfrm>
          <a:prstGeom prst="rect">
            <a:avLst/>
          </a:prstGeom>
        </p:spPr>
      </p:pic>
      <p:pic>
        <p:nvPicPr>
          <p:cNvPr id="13" name="Picture 12"/>
          <p:cNvPicPr>
            <a:picLocks noChangeAspect="1"/>
          </p:cNvPicPr>
          <p:nvPr/>
        </p:nvPicPr>
        <p:blipFill>
          <a:blip r:embed="rId4"/>
          <a:stretch>
            <a:fillRect/>
          </a:stretch>
        </p:blipFill>
        <p:spPr>
          <a:xfrm>
            <a:off x="9223745" y="3866357"/>
            <a:ext cx="354057" cy="371909"/>
          </a:xfrm>
          <a:prstGeom prst="rect">
            <a:avLst/>
          </a:prstGeom>
        </p:spPr>
      </p:pic>
      <p:pic>
        <p:nvPicPr>
          <p:cNvPr id="14" name="Picture 13"/>
          <p:cNvPicPr>
            <a:picLocks noChangeAspect="1"/>
          </p:cNvPicPr>
          <p:nvPr/>
        </p:nvPicPr>
        <p:blipFill>
          <a:blip r:embed="rId4"/>
          <a:stretch>
            <a:fillRect/>
          </a:stretch>
        </p:blipFill>
        <p:spPr>
          <a:xfrm>
            <a:off x="8824218" y="3866357"/>
            <a:ext cx="354057" cy="371909"/>
          </a:xfrm>
          <a:prstGeom prst="rect">
            <a:avLst/>
          </a:prstGeom>
        </p:spPr>
      </p:pic>
      <p:pic>
        <p:nvPicPr>
          <p:cNvPr id="17" name="Picture 16"/>
          <p:cNvPicPr>
            <a:picLocks noChangeAspect="1"/>
          </p:cNvPicPr>
          <p:nvPr/>
        </p:nvPicPr>
        <p:blipFill>
          <a:blip r:embed="rId5"/>
          <a:stretch>
            <a:fillRect/>
          </a:stretch>
        </p:blipFill>
        <p:spPr>
          <a:xfrm flipH="1">
            <a:off x="9631332" y="4540724"/>
            <a:ext cx="345997" cy="345997"/>
          </a:xfrm>
          <a:prstGeom prst="rect">
            <a:avLst/>
          </a:prstGeom>
        </p:spPr>
      </p:pic>
    </p:spTree>
    <p:extLst>
      <p:ext uri="{BB962C8B-B14F-4D97-AF65-F5344CB8AC3E}">
        <p14:creationId xmlns:p14="http://schemas.microsoft.com/office/powerpoint/2010/main" val="37029049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normAutofit/>
          </a:bodyPr>
          <a:lstStyle/>
          <a:p>
            <a:pPr algn="ctr"/>
            <a:r>
              <a:rPr lang="en-US" dirty="0" smtClean="0"/>
              <a:t>Carry Out</a:t>
            </a:r>
            <a:br>
              <a:rPr lang="en-US" dirty="0" smtClean="0"/>
            </a:br>
            <a:endParaRPr lang="en-US" dirty="0"/>
          </a:p>
        </p:txBody>
      </p:sp>
      <p:sp>
        <p:nvSpPr>
          <p:cNvPr id="3" name="Content Placeholder 2"/>
          <p:cNvSpPr>
            <a:spLocks noGrp="1"/>
          </p:cNvSpPr>
          <p:nvPr>
            <p:ph sz="half" idx="1"/>
          </p:nvPr>
        </p:nvSpPr>
        <p:spPr>
          <a:xfrm>
            <a:off x="939189" y="1478439"/>
            <a:ext cx="9815896" cy="4351338"/>
          </a:xfrm>
        </p:spPr>
        <p:txBody>
          <a:bodyPr>
            <a:normAutofit/>
          </a:bodyPr>
          <a:lstStyle/>
          <a:p>
            <a:pPr marL="0" indent="0">
              <a:buNone/>
            </a:pPr>
            <a:r>
              <a:rPr lang="en-US" sz="2400" dirty="0" smtClean="0"/>
              <a:t>Take these materials </a:t>
            </a:r>
            <a:r>
              <a:rPr lang="en-US" sz="2400" dirty="0"/>
              <a:t>to places you already </a:t>
            </a:r>
            <a:r>
              <a:rPr lang="en-US" sz="2400" dirty="0" smtClean="0"/>
              <a:t>visit:</a:t>
            </a:r>
          </a:p>
          <a:p>
            <a:pPr marL="0" indent="0">
              <a:buNone/>
            </a:pPr>
            <a:endParaRPr lang="en-US" sz="2400" dirty="0" smtClean="0"/>
          </a:p>
          <a:p>
            <a:pPr lvl="1">
              <a:buFont typeface="Wingdings" panose="05000000000000000000" pitchFamily="2" charset="2"/>
              <a:buChar char="§"/>
            </a:pPr>
            <a:r>
              <a:rPr lang="en-US" sz="2000" dirty="0" smtClean="0"/>
              <a:t>Hand-held Magnifiers</a:t>
            </a:r>
          </a:p>
          <a:p>
            <a:pPr lvl="1">
              <a:buFont typeface="Wingdings" panose="05000000000000000000" pitchFamily="2" charset="2"/>
              <a:buChar char="§"/>
            </a:pPr>
            <a:endParaRPr lang="en-US" sz="2000" dirty="0"/>
          </a:p>
          <a:p>
            <a:pPr marL="457200" lvl="1" indent="0">
              <a:buNone/>
            </a:pPr>
            <a:endParaRPr lang="en-US" sz="2000" i="1" dirty="0"/>
          </a:p>
          <a:p>
            <a:pPr lvl="1">
              <a:buFont typeface="Wingdings" panose="05000000000000000000" pitchFamily="2" charset="2"/>
              <a:buChar char="§"/>
            </a:pPr>
            <a:r>
              <a:rPr lang="en-US" sz="2000" dirty="0" smtClean="0"/>
              <a:t>Adapt-a-Lap</a:t>
            </a:r>
          </a:p>
          <a:p>
            <a:pPr lvl="1">
              <a:buFont typeface="Wingdings" panose="05000000000000000000" pitchFamily="2" charset="2"/>
              <a:buChar char="§"/>
            </a:pPr>
            <a:endParaRPr lang="en-US" sz="2000" dirty="0"/>
          </a:p>
          <a:p>
            <a:pPr marL="457200" lvl="1" indent="0">
              <a:buNone/>
            </a:pPr>
            <a:endParaRPr lang="en-US" sz="2000" dirty="0" smtClean="0"/>
          </a:p>
          <a:p>
            <a:pPr lvl="1">
              <a:buFont typeface="Wingdings" panose="05000000000000000000" pitchFamily="2" charset="2"/>
              <a:buChar char="§"/>
            </a:pPr>
            <a:r>
              <a:rPr lang="en-US" sz="2000" dirty="0" smtClean="0"/>
              <a:t>Kindles</a:t>
            </a:r>
          </a:p>
          <a:p>
            <a:pPr lvl="1">
              <a:buFont typeface="Wingdings" panose="05000000000000000000" pitchFamily="2" charset="2"/>
              <a:buChar char="§"/>
            </a:pPr>
            <a:endParaRPr lang="en-US" sz="2000" dirty="0"/>
          </a:p>
          <a:p>
            <a:pPr marL="457200" lvl="1" indent="0">
              <a:buNone/>
            </a:pPr>
            <a:endParaRPr lang="en-US" sz="2000" dirty="0"/>
          </a:p>
        </p:txBody>
      </p:sp>
      <p:sp>
        <p:nvSpPr>
          <p:cNvPr id="5" name="Slide Number Placeholder 4"/>
          <p:cNvSpPr>
            <a:spLocks noGrp="1"/>
          </p:cNvSpPr>
          <p:nvPr>
            <p:ph type="sldNum" sz="quarter" idx="12"/>
          </p:nvPr>
        </p:nvSpPr>
        <p:spPr/>
        <p:txBody>
          <a:bodyPr/>
          <a:lstStyle/>
          <a:p>
            <a:fld id="{D9458880-1C2D-46AA-AF50-2AE16C84FA17}" type="slidenum">
              <a:rPr lang="en-US" smtClean="0"/>
              <a:t>4</a:t>
            </a:fld>
            <a:endParaRPr lang="en-US" dirty="0"/>
          </a:p>
        </p:txBody>
      </p:sp>
      <p:pic>
        <p:nvPicPr>
          <p:cNvPr id="7" name="Picture 4" descr="Related image"/>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07396" y="2301066"/>
            <a:ext cx="293675" cy="293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719195" y="2261948"/>
            <a:ext cx="354057" cy="371909"/>
          </a:xfrm>
          <a:prstGeom prst="rect">
            <a:avLst/>
          </a:prstGeom>
        </p:spPr>
      </p:pic>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rot="5400000">
            <a:off x="4004208" y="2860260"/>
            <a:ext cx="3108960" cy="233172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0" name="Picture 2" descr="Image result for adapt a lap"/>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732182" y="1223103"/>
            <a:ext cx="2613984" cy="2431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9" name="AutoShape 4" descr="Image result for kindle fi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054" name="Picture 6" descr="Image result for kindle fire"/>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774024" y="4148955"/>
            <a:ext cx="2162262" cy="14316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52051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normAutofit/>
          </a:bodyPr>
          <a:lstStyle/>
          <a:p>
            <a:pPr algn="ctr"/>
            <a:r>
              <a:rPr lang="en-US" dirty="0" smtClean="0"/>
              <a:t>Carry Out</a:t>
            </a:r>
            <a:br>
              <a:rPr lang="en-US" dirty="0" smtClean="0"/>
            </a:br>
            <a:endParaRPr lang="en-US" dirty="0"/>
          </a:p>
        </p:txBody>
      </p:sp>
      <p:sp>
        <p:nvSpPr>
          <p:cNvPr id="3" name="Content Placeholder 2"/>
          <p:cNvSpPr>
            <a:spLocks noGrp="1"/>
          </p:cNvSpPr>
          <p:nvPr>
            <p:ph sz="half" idx="1"/>
          </p:nvPr>
        </p:nvSpPr>
        <p:spPr>
          <a:xfrm>
            <a:off x="1663093" y="1621909"/>
            <a:ext cx="6797250" cy="4351338"/>
          </a:xfrm>
        </p:spPr>
        <p:txBody>
          <a:bodyPr>
            <a:normAutofit/>
          </a:bodyPr>
          <a:lstStyle/>
          <a:p>
            <a:pPr marL="0" indent="0">
              <a:buNone/>
            </a:pPr>
            <a:endParaRPr lang="en-US" sz="2400" dirty="0" smtClean="0"/>
          </a:p>
          <a:p>
            <a:pPr lvl="1">
              <a:buFont typeface="Wingdings" panose="05000000000000000000" pitchFamily="2" charset="2"/>
              <a:buChar char="§"/>
            </a:pPr>
            <a:endParaRPr lang="en-US" sz="2000" dirty="0"/>
          </a:p>
          <a:p>
            <a:pPr marL="457200" lvl="1" indent="0">
              <a:buNone/>
            </a:pPr>
            <a:endParaRPr lang="en-US" sz="2000" dirty="0"/>
          </a:p>
        </p:txBody>
      </p:sp>
      <p:sp>
        <p:nvSpPr>
          <p:cNvPr id="5" name="Slide Number Placeholder 4"/>
          <p:cNvSpPr>
            <a:spLocks noGrp="1"/>
          </p:cNvSpPr>
          <p:nvPr>
            <p:ph type="sldNum" sz="quarter" idx="12"/>
          </p:nvPr>
        </p:nvSpPr>
        <p:spPr/>
        <p:txBody>
          <a:bodyPr/>
          <a:lstStyle/>
          <a:p>
            <a:fld id="{D9458880-1C2D-46AA-AF50-2AE16C84FA17}" type="slidenum">
              <a:rPr lang="en-US" smtClean="0"/>
              <a:t>5</a:t>
            </a:fld>
            <a:endParaRPr lang="en-US" dirty="0"/>
          </a:p>
        </p:txBody>
      </p:sp>
      <p:sp>
        <p:nvSpPr>
          <p:cNvPr id="6" name="Rectangle 5"/>
          <p:cNvSpPr/>
          <p:nvPr/>
        </p:nvSpPr>
        <p:spPr>
          <a:xfrm>
            <a:off x="1541417" y="1999548"/>
            <a:ext cx="6096000" cy="769441"/>
          </a:xfrm>
          <a:prstGeom prst="rect">
            <a:avLst/>
          </a:prstGeom>
        </p:spPr>
        <p:txBody>
          <a:bodyPr>
            <a:spAutoFit/>
          </a:bodyPr>
          <a:lstStyle/>
          <a:p>
            <a:pPr lvl="1">
              <a:buFont typeface="Wingdings" panose="05000000000000000000" pitchFamily="2" charset="2"/>
              <a:buChar char="§"/>
            </a:pPr>
            <a:r>
              <a:rPr lang="en-US" sz="2400" dirty="0"/>
              <a:t>Animatronic </a:t>
            </a:r>
            <a:r>
              <a:rPr lang="en-US" sz="2400" i="1" dirty="0"/>
              <a:t>Joy for All Pets </a:t>
            </a:r>
          </a:p>
          <a:p>
            <a:pPr lvl="1"/>
            <a:r>
              <a:rPr lang="en-US" sz="2000" i="1" dirty="0"/>
              <a:t>	</a:t>
            </a:r>
            <a:r>
              <a:rPr lang="en-US" sz="2000" i="1" dirty="0">
                <a:hlinkClick r:id="rId3"/>
              </a:rPr>
              <a:t>https://joyforall.com/</a:t>
            </a:r>
            <a:endParaRPr lang="en-US" sz="2000" i="1" dirty="0"/>
          </a:p>
        </p:txBody>
      </p:sp>
      <p:pic>
        <p:nvPicPr>
          <p:cNvPr id="7" name="Picture 4" descr="Related image"/>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16656" y="2090823"/>
            <a:ext cx="293675" cy="29367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1541417" y="2051708"/>
            <a:ext cx="354057" cy="371909"/>
          </a:xfrm>
          <a:prstGeom prst="rect">
            <a:avLst/>
          </a:prstGeom>
        </p:spPr>
      </p:pic>
      <p:pic>
        <p:nvPicPr>
          <p:cNvPr id="9" name="Picture 8"/>
          <p:cNvPicPr>
            <a:picLocks noChangeAspect="1"/>
          </p:cNvPicPr>
          <p:nvPr/>
        </p:nvPicPr>
        <p:blipFill>
          <a:blip r:embed="rId5"/>
          <a:stretch>
            <a:fillRect/>
          </a:stretch>
        </p:blipFill>
        <p:spPr>
          <a:xfrm>
            <a:off x="1187360" y="2051707"/>
            <a:ext cx="354057" cy="371909"/>
          </a:xfrm>
          <a:prstGeom prst="rect">
            <a:avLst/>
          </a:prstGeom>
        </p:spPr>
      </p:pic>
      <p:pic>
        <p:nvPicPr>
          <p:cNvPr id="4" name="Picture 3"/>
          <p:cNvPicPr>
            <a:picLocks noChangeAspect="1"/>
          </p:cNvPicPr>
          <p:nvPr/>
        </p:nvPicPr>
        <p:blipFill rotWithShape="1">
          <a:blip r:embed="rId6" cstate="hqprint">
            <a:extLst>
              <a:ext uri="{28A0092B-C50C-407E-A947-70E740481C1C}">
                <a14:useLocalDpi xmlns:a14="http://schemas.microsoft.com/office/drawing/2010/main" val="0"/>
              </a:ext>
            </a:extLst>
          </a:blip>
          <a:srcRect t="6504" r="2217"/>
          <a:stretch/>
        </p:blipFill>
        <p:spPr>
          <a:xfrm>
            <a:off x="5783654" y="1690688"/>
            <a:ext cx="4866416" cy="34898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0293296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normAutofit/>
          </a:bodyPr>
          <a:lstStyle/>
          <a:p>
            <a:pPr algn="ctr"/>
            <a:r>
              <a:rPr lang="en-US" dirty="0" smtClean="0"/>
              <a:t>Carry Out</a:t>
            </a:r>
            <a:br>
              <a:rPr lang="en-US" dirty="0" smtClean="0"/>
            </a:br>
            <a:endParaRPr lang="en-US" dirty="0"/>
          </a:p>
        </p:txBody>
      </p:sp>
      <p:sp>
        <p:nvSpPr>
          <p:cNvPr id="3" name="Content Placeholder 2"/>
          <p:cNvSpPr>
            <a:spLocks noGrp="1"/>
          </p:cNvSpPr>
          <p:nvPr>
            <p:ph sz="half" idx="1"/>
          </p:nvPr>
        </p:nvSpPr>
        <p:spPr>
          <a:xfrm>
            <a:off x="699144" y="1513802"/>
            <a:ext cx="6797250" cy="4351338"/>
          </a:xfrm>
        </p:spPr>
        <p:txBody>
          <a:bodyPr>
            <a:normAutofit/>
          </a:bodyPr>
          <a:lstStyle/>
          <a:p>
            <a:pPr marL="0" indent="0">
              <a:buNone/>
            </a:pPr>
            <a:endParaRPr lang="en-US" sz="2400" dirty="0"/>
          </a:p>
          <a:p>
            <a:pPr lvl="1">
              <a:buFont typeface="Wingdings" panose="05000000000000000000" pitchFamily="2" charset="2"/>
              <a:buChar char="§"/>
            </a:pPr>
            <a:r>
              <a:rPr lang="en-US" sz="2000" dirty="0"/>
              <a:t>Talking Books - </a:t>
            </a:r>
            <a:r>
              <a:rPr lang="en-US" sz="2000" dirty="0">
                <a:hlinkClick r:id="rId3"/>
              </a:rPr>
              <a:t>https://www.loc.gov/nls</a:t>
            </a:r>
            <a:r>
              <a:rPr lang="en-US" sz="2000" dirty="0" smtClean="0">
                <a:hlinkClick r:id="rId3"/>
              </a:rPr>
              <a:t>/</a:t>
            </a:r>
            <a:endParaRPr lang="en-US" sz="2000" dirty="0" smtClean="0"/>
          </a:p>
          <a:p>
            <a:pPr marL="457200" lvl="1" indent="0">
              <a:buNone/>
            </a:pPr>
            <a:endParaRPr lang="en-US" sz="2000" dirty="0"/>
          </a:p>
          <a:p>
            <a:pPr lvl="1">
              <a:buFont typeface="Wingdings" panose="05000000000000000000" pitchFamily="2" charset="2"/>
              <a:buChar char="§"/>
            </a:pPr>
            <a:endParaRPr lang="en-US" sz="2000" dirty="0" smtClean="0"/>
          </a:p>
          <a:p>
            <a:pPr marL="457200" lvl="1" indent="0">
              <a:buNone/>
            </a:pPr>
            <a:endParaRPr lang="en-US" sz="2000" dirty="0" smtClean="0"/>
          </a:p>
          <a:p>
            <a:pPr marL="457200" lvl="1" indent="0">
              <a:buNone/>
            </a:pPr>
            <a:endParaRPr lang="en-US" sz="2000" dirty="0"/>
          </a:p>
          <a:p>
            <a:pPr lvl="1">
              <a:buFont typeface="Wingdings" panose="05000000000000000000" pitchFamily="2" charset="2"/>
              <a:buChar char="§"/>
            </a:pPr>
            <a:r>
              <a:rPr lang="en-US" sz="2000" dirty="0"/>
              <a:t>Tumble Books - </a:t>
            </a:r>
            <a:r>
              <a:rPr lang="en-US" sz="2000" dirty="0">
                <a:hlinkClick r:id="rId4"/>
              </a:rPr>
              <a:t>https://www.tumblebooks.com</a:t>
            </a:r>
            <a:r>
              <a:rPr lang="en-US" sz="2000" dirty="0" smtClean="0">
                <a:hlinkClick r:id="rId4"/>
              </a:rPr>
              <a:t>/</a:t>
            </a:r>
            <a:endParaRPr lang="en-US" sz="2000" dirty="0" smtClean="0"/>
          </a:p>
          <a:p>
            <a:pPr lvl="1">
              <a:buFont typeface="Wingdings" panose="05000000000000000000" pitchFamily="2" charset="2"/>
              <a:buChar char="§"/>
            </a:pPr>
            <a:endParaRPr lang="en-US" sz="2000" dirty="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6</a:t>
            </a:fld>
            <a:endParaRPr lang="en-US" dirty="0"/>
          </a:p>
        </p:txBody>
      </p:sp>
      <p:pic>
        <p:nvPicPr>
          <p:cNvPr id="3074" name="Picture 2" descr="NLS home 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7458" y="2434552"/>
            <a:ext cx="1847850" cy="809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6"/>
          <a:stretch>
            <a:fillRect/>
          </a:stretch>
        </p:blipFill>
        <p:spPr>
          <a:xfrm>
            <a:off x="1507458" y="4170366"/>
            <a:ext cx="2390775" cy="857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076" name="Picture 4" descr="Image result for talking books imag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46935" y="2063879"/>
            <a:ext cx="4506865" cy="25351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2819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normAutofit/>
          </a:bodyPr>
          <a:lstStyle/>
          <a:p>
            <a:pPr algn="ctr"/>
            <a:r>
              <a:rPr lang="en-US" dirty="0" smtClean="0"/>
              <a:t>Carry Out</a:t>
            </a:r>
            <a:br>
              <a:rPr lang="en-US" dirty="0" smtClean="0"/>
            </a:br>
            <a:endParaRPr lang="en-US" dirty="0"/>
          </a:p>
        </p:txBody>
      </p:sp>
      <p:sp>
        <p:nvSpPr>
          <p:cNvPr id="3" name="Content Placeholder 2"/>
          <p:cNvSpPr>
            <a:spLocks noGrp="1"/>
          </p:cNvSpPr>
          <p:nvPr>
            <p:ph sz="half" idx="1"/>
          </p:nvPr>
        </p:nvSpPr>
        <p:spPr>
          <a:xfrm>
            <a:off x="1477142" y="1589581"/>
            <a:ext cx="6797250" cy="4351338"/>
          </a:xfrm>
        </p:spPr>
        <p:txBody>
          <a:bodyPr>
            <a:normAutofit/>
          </a:bodyPr>
          <a:lstStyle/>
          <a:p>
            <a:pPr marL="0" indent="0">
              <a:buNone/>
            </a:pPr>
            <a:endParaRPr lang="en-US" sz="2400" dirty="0"/>
          </a:p>
          <a:p>
            <a:pPr lvl="1">
              <a:buFont typeface="Wingdings" panose="05000000000000000000" pitchFamily="2" charset="2"/>
              <a:buChar char="§"/>
            </a:pPr>
            <a:r>
              <a:rPr lang="en-US" sz="2800" dirty="0" smtClean="0"/>
              <a:t>Donated and Weeded Materials</a:t>
            </a:r>
          </a:p>
        </p:txBody>
      </p:sp>
      <p:sp>
        <p:nvSpPr>
          <p:cNvPr id="5" name="Slide Number Placeholder 4"/>
          <p:cNvSpPr>
            <a:spLocks noGrp="1"/>
          </p:cNvSpPr>
          <p:nvPr>
            <p:ph type="sldNum" sz="quarter" idx="12"/>
          </p:nvPr>
        </p:nvSpPr>
        <p:spPr/>
        <p:txBody>
          <a:bodyPr/>
          <a:lstStyle/>
          <a:p>
            <a:fld id="{D9458880-1C2D-46AA-AF50-2AE16C84FA17}" type="slidenum">
              <a:rPr lang="en-US" smtClean="0"/>
              <a:t>7</a:t>
            </a:fld>
            <a:endParaRPr lang="en-US" dirty="0"/>
          </a:p>
        </p:txBody>
      </p:sp>
      <p:pic>
        <p:nvPicPr>
          <p:cNvPr id="7" name="Picture 6"/>
          <p:cNvPicPr>
            <a:picLocks noChangeAspect="1"/>
          </p:cNvPicPr>
          <p:nvPr/>
        </p:nvPicPr>
        <p:blipFill>
          <a:blip r:embed="rId3"/>
          <a:stretch>
            <a:fillRect/>
          </a:stretch>
        </p:blipFill>
        <p:spPr>
          <a:xfrm>
            <a:off x="1538102" y="2000212"/>
            <a:ext cx="354057" cy="371909"/>
          </a:xfrm>
          <a:prstGeom prst="rect">
            <a:avLst/>
          </a:prstGeom>
        </p:spPr>
      </p:pic>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6662" y="2707419"/>
            <a:ext cx="4486672" cy="33650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033390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a:xfrm>
            <a:off x="838200" y="365125"/>
            <a:ext cx="10515600" cy="1109191"/>
          </a:xfrm>
        </p:spPr>
        <p:txBody>
          <a:bodyPr/>
          <a:lstStyle/>
          <a:p>
            <a:pPr algn="ctr"/>
            <a:r>
              <a:rPr lang="en-US" dirty="0" smtClean="0"/>
              <a:t>Side Dishes </a:t>
            </a:r>
            <a:endParaRPr lang="en-US" dirty="0"/>
          </a:p>
        </p:txBody>
      </p:sp>
      <p:sp>
        <p:nvSpPr>
          <p:cNvPr id="3" name="Content Placeholder 2"/>
          <p:cNvSpPr>
            <a:spLocks noGrp="1"/>
          </p:cNvSpPr>
          <p:nvPr>
            <p:ph sz="half" idx="1"/>
          </p:nvPr>
        </p:nvSpPr>
        <p:spPr>
          <a:xfrm>
            <a:off x="1589464" y="1270868"/>
            <a:ext cx="8667207" cy="4351338"/>
          </a:xfrm>
        </p:spPr>
        <p:txBody>
          <a:bodyPr>
            <a:normAutofit/>
          </a:bodyPr>
          <a:lstStyle/>
          <a:p>
            <a:pPr marL="0" indent="0">
              <a:buNone/>
            </a:pPr>
            <a:r>
              <a:rPr lang="en-US" sz="2400" dirty="0" smtClean="0"/>
              <a:t>Supporting physical/occupational therapy and offering innovation:</a:t>
            </a:r>
          </a:p>
          <a:p>
            <a:pPr marL="0" indent="0">
              <a:buNone/>
            </a:pPr>
            <a:endParaRPr lang="en-US" sz="2400" dirty="0" smtClean="0"/>
          </a:p>
          <a:p>
            <a:pPr lvl="1">
              <a:buFont typeface="Wingdings" panose="05000000000000000000" pitchFamily="2" charset="2"/>
              <a:buChar char="§"/>
            </a:pPr>
            <a:r>
              <a:rPr lang="en-US" sz="2000" dirty="0" smtClean="0"/>
              <a:t>Swoosh Ball Exercise</a:t>
            </a:r>
          </a:p>
          <a:p>
            <a:pPr lvl="1">
              <a:buFont typeface="Wingdings" panose="05000000000000000000" pitchFamily="2" charset="2"/>
              <a:buChar char="§"/>
            </a:pPr>
            <a:endParaRPr lang="en-US" sz="2000" dirty="0"/>
          </a:p>
          <a:p>
            <a:pPr lvl="1">
              <a:buFont typeface="Wingdings" panose="05000000000000000000" pitchFamily="2" charset="2"/>
              <a:buChar char="§"/>
            </a:pPr>
            <a:r>
              <a:rPr lang="en-US" sz="2000" dirty="0" smtClean="0"/>
              <a:t>Adaptive Paint Brushes</a:t>
            </a:r>
          </a:p>
          <a:p>
            <a:pPr lvl="1">
              <a:buFont typeface="Wingdings" panose="05000000000000000000" pitchFamily="2" charset="2"/>
              <a:buChar char="§"/>
            </a:pPr>
            <a:endParaRPr lang="en-US" sz="2000" dirty="0"/>
          </a:p>
          <a:p>
            <a:pPr lvl="1">
              <a:buFont typeface="Wingdings" panose="05000000000000000000" pitchFamily="2" charset="2"/>
              <a:buChar char="§"/>
            </a:pPr>
            <a:r>
              <a:rPr lang="en-US" sz="2000" dirty="0" smtClean="0"/>
              <a:t>Puppets</a:t>
            </a:r>
          </a:p>
          <a:p>
            <a:pPr lvl="1">
              <a:buFont typeface="Wingdings" panose="05000000000000000000" pitchFamily="2" charset="2"/>
              <a:buChar char="§"/>
            </a:pPr>
            <a:endParaRPr lang="en-US" sz="2000" dirty="0" smtClean="0"/>
          </a:p>
          <a:p>
            <a:pPr lvl="1">
              <a:buFont typeface="Wingdings" panose="05000000000000000000" pitchFamily="2" charset="2"/>
              <a:buChar char="§"/>
            </a:pPr>
            <a:r>
              <a:rPr lang="en-US" sz="2000" dirty="0" smtClean="0"/>
              <a:t>Kinetic Sand</a:t>
            </a:r>
          </a:p>
          <a:p>
            <a:pPr marL="457200" lvl="1" indent="0">
              <a:buNone/>
            </a:pPr>
            <a:endParaRPr lang="en-US" sz="2000" dirty="0" smtClean="0"/>
          </a:p>
          <a:p>
            <a:pPr lvl="1">
              <a:buFont typeface="Wingdings" panose="05000000000000000000" pitchFamily="2" charset="2"/>
              <a:buChar char="§"/>
            </a:pPr>
            <a:r>
              <a:rPr lang="en-US" sz="2000" dirty="0"/>
              <a:t>May Pole</a:t>
            </a:r>
          </a:p>
          <a:p>
            <a:pPr lvl="1">
              <a:buFont typeface="Wingdings" panose="05000000000000000000" pitchFamily="2" charset="2"/>
              <a:buChar char="§"/>
            </a:pPr>
            <a:endParaRPr lang="en-US" sz="2000" dirty="0" smtClean="0"/>
          </a:p>
          <a:p>
            <a:pPr marL="0" indent="0">
              <a:buNone/>
            </a:pPr>
            <a:endParaRPr lang="en-US" sz="2400"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8</a:t>
            </a:fld>
            <a:endParaRPr lang="en-US" dirty="0"/>
          </a:p>
        </p:txBody>
      </p:sp>
      <p:pic>
        <p:nvPicPr>
          <p:cNvPr id="6" name="Picture 5"/>
          <p:cNvPicPr>
            <a:picLocks noChangeAspect="1"/>
          </p:cNvPicPr>
          <p:nvPr/>
        </p:nvPicPr>
        <p:blipFill>
          <a:blip r:embed="rId3"/>
          <a:stretch>
            <a:fillRect/>
          </a:stretch>
        </p:blipFill>
        <p:spPr>
          <a:xfrm flipH="1">
            <a:off x="939517" y="1119023"/>
            <a:ext cx="548630" cy="548630"/>
          </a:xfrm>
          <a:prstGeom prst="rect">
            <a:avLst/>
          </a:prstGeom>
        </p:spPr>
      </p:pic>
      <p:pic>
        <p:nvPicPr>
          <p:cNvPr id="7" name="Picture 6">
            <a:extLst>
              <a:ext uri="{FF2B5EF4-FFF2-40B4-BE49-F238E27FC236}">
                <a16:creationId xmlns:a16="http://schemas.microsoft.com/office/drawing/2014/main" id="{80909520-6866-4AC6-A562-D9DA693D3675}"/>
              </a:ext>
            </a:extLst>
          </p:cNvPr>
          <p:cNvPicPr>
            <a:picLocks noChangeAspect="1"/>
          </p:cNvPicPr>
          <p:nvPr/>
        </p:nvPicPr>
        <p:blipFill>
          <a:blip r:embed="rId4"/>
          <a:stretch>
            <a:fillRect/>
          </a:stretch>
        </p:blipFill>
        <p:spPr>
          <a:xfrm>
            <a:off x="5158875" y="1860989"/>
            <a:ext cx="2775573" cy="20816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Image result for kinetic sand">
            <a:extLst>
              <a:ext uri="{FF2B5EF4-FFF2-40B4-BE49-F238E27FC236}">
                <a16:creationId xmlns:a16="http://schemas.microsoft.com/office/drawing/2014/main" id="{EA0402A7-7426-4E6C-B4C7-DA39073EDCEB}"/>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17114" r="17369" b="8676"/>
          <a:stretch/>
        </p:blipFill>
        <p:spPr bwMode="auto">
          <a:xfrm>
            <a:off x="4290967" y="4235752"/>
            <a:ext cx="1416423" cy="19743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E5990E8-AC0A-4C97-849C-320C412A9169}"/>
              </a:ext>
            </a:extLst>
          </p:cNvPr>
          <p:cNvPicPr>
            <a:picLocks noChangeAspect="1"/>
          </p:cNvPicPr>
          <p:nvPr/>
        </p:nvPicPr>
        <p:blipFill>
          <a:blip r:embed="rId6"/>
          <a:stretch>
            <a:fillRect/>
          </a:stretch>
        </p:blipFill>
        <p:spPr>
          <a:xfrm>
            <a:off x="6287786" y="4427514"/>
            <a:ext cx="2121107" cy="15908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C:\Users\ggodinsky\AppData\Local\Microsoft\Windows\Temporary Internet Files\Content.Outlook\G6T6VDR3\FullSizeRender (003).jpg"/>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8704146" y="1843119"/>
            <a:ext cx="2101090" cy="28155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02855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5AE84-CDF3-453A-A2A3-F091F5CFC530}"/>
              </a:ext>
            </a:extLst>
          </p:cNvPr>
          <p:cNvSpPr>
            <a:spLocks noGrp="1"/>
          </p:cNvSpPr>
          <p:nvPr>
            <p:ph type="title"/>
          </p:nvPr>
        </p:nvSpPr>
        <p:spPr/>
        <p:txBody>
          <a:bodyPr/>
          <a:lstStyle/>
          <a:p>
            <a:pPr algn="ctr"/>
            <a:r>
              <a:rPr lang="en-US" dirty="0" smtClean="0"/>
              <a:t>Big Kids’ Menu</a:t>
            </a:r>
            <a:endParaRPr lang="en-US" dirty="0"/>
          </a:p>
        </p:txBody>
      </p:sp>
      <p:sp>
        <p:nvSpPr>
          <p:cNvPr id="3" name="Content Placeholder 2"/>
          <p:cNvSpPr>
            <a:spLocks noGrp="1"/>
          </p:cNvSpPr>
          <p:nvPr>
            <p:ph sz="half" idx="1"/>
          </p:nvPr>
        </p:nvSpPr>
        <p:spPr>
          <a:xfrm>
            <a:off x="1320437" y="1847850"/>
            <a:ext cx="9551126" cy="4351338"/>
          </a:xfrm>
        </p:spPr>
        <p:txBody>
          <a:bodyPr>
            <a:normAutofit/>
          </a:bodyPr>
          <a:lstStyle/>
          <a:p>
            <a:pPr marL="0" indent="0">
              <a:buNone/>
            </a:pPr>
            <a:r>
              <a:rPr lang="en-US" sz="2400" dirty="0" smtClean="0"/>
              <a:t>Collaborate with </a:t>
            </a:r>
            <a:r>
              <a:rPr lang="en-US" sz="2400" i="1" dirty="0" smtClean="0"/>
              <a:t>student </a:t>
            </a:r>
            <a:r>
              <a:rPr lang="en-US" sz="2400" i="1" dirty="0"/>
              <a:t>l</a:t>
            </a:r>
            <a:r>
              <a:rPr lang="en-US" sz="2400" i="1" dirty="0" smtClean="0"/>
              <a:t>ife </a:t>
            </a:r>
            <a:r>
              <a:rPr lang="en-US" sz="2400" dirty="0" smtClean="0"/>
              <a:t>volunteers in high school and college communities.</a:t>
            </a:r>
          </a:p>
          <a:p>
            <a:pPr marL="0" indent="0">
              <a:buNone/>
            </a:pPr>
            <a:endParaRPr lang="en-US" sz="1200" dirty="0" smtClean="0"/>
          </a:p>
          <a:p>
            <a:pPr lvl="1">
              <a:buFont typeface="Wingdings" panose="05000000000000000000" pitchFamily="2" charset="2"/>
              <a:buChar char="§"/>
            </a:pPr>
            <a:r>
              <a:rPr lang="en-US" sz="2000" b="1" dirty="0" smtClean="0"/>
              <a:t>Fidget Bags </a:t>
            </a:r>
            <a:r>
              <a:rPr lang="en-US" sz="2000" dirty="0" smtClean="0"/>
              <a:t>- </a:t>
            </a:r>
            <a:r>
              <a:rPr lang="en-US" sz="2000" i="1" dirty="0" smtClean="0"/>
              <a:t>In one day, students made 38 </a:t>
            </a:r>
            <a:r>
              <a:rPr lang="en-US" sz="2000" b="1" i="1" dirty="0" smtClean="0"/>
              <a:t>Fidget Bags </a:t>
            </a:r>
            <a:r>
              <a:rPr lang="en-US" sz="2000" i="1" dirty="0" smtClean="0"/>
              <a:t>for memory care communities in our district</a:t>
            </a:r>
            <a:r>
              <a:rPr lang="en-US" sz="2000" i="1" dirty="0"/>
              <a:t>.</a:t>
            </a:r>
            <a:endParaRPr lang="en-US" sz="2000" i="1" dirty="0" smtClean="0"/>
          </a:p>
        </p:txBody>
      </p:sp>
      <p:sp>
        <p:nvSpPr>
          <p:cNvPr id="5" name="Slide Number Placeholder 4"/>
          <p:cNvSpPr>
            <a:spLocks noGrp="1"/>
          </p:cNvSpPr>
          <p:nvPr>
            <p:ph type="sldNum" sz="quarter" idx="12"/>
          </p:nvPr>
        </p:nvSpPr>
        <p:spPr/>
        <p:txBody>
          <a:bodyPr/>
          <a:lstStyle/>
          <a:p>
            <a:fld id="{D9458880-1C2D-46AA-AF50-2AE16C84FA17}" type="slidenum">
              <a:rPr lang="en-US" smtClean="0"/>
              <a:t>9</a:t>
            </a:fld>
            <a:endParaRPr lang="en-US" dirty="0"/>
          </a:p>
        </p:txBody>
      </p:sp>
      <p:pic>
        <p:nvPicPr>
          <p:cNvPr id="6" name="Picture 5"/>
          <p:cNvPicPr>
            <a:picLocks noChangeAspect="1"/>
          </p:cNvPicPr>
          <p:nvPr/>
        </p:nvPicPr>
        <p:blipFill>
          <a:blip r:embed="rId3"/>
          <a:stretch>
            <a:fillRect/>
          </a:stretch>
        </p:blipFill>
        <p:spPr>
          <a:xfrm>
            <a:off x="1227814" y="2796988"/>
            <a:ext cx="529270" cy="555957"/>
          </a:xfrm>
          <a:prstGeom prst="rect">
            <a:avLst/>
          </a:prstGeom>
        </p:spPr>
      </p:pic>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873135" y="3352945"/>
            <a:ext cx="3884947" cy="29137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47807554"/>
      </p:ext>
    </p:extLst>
  </p:cSld>
  <p:clrMapOvr>
    <a:masterClrMapping/>
  </p:clrMapOvr>
  <p:timing>
    <p:tnLst>
      <p:par>
        <p:cTn id="1" dur="indefinite" restart="never" nodeType="tmRoot"/>
      </p:par>
    </p:tnLst>
  </p:timing>
</p:sld>
</file>

<file path=ppt/theme/theme1.xml><?xml version="1.0" encoding="utf-8"?>
<a:theme xmlns:a="http://schemas.openxmlformats.org/drawingml/2006/main" name="GBPLD_ branded_PPT">
  <a:themeElements>
    <a:clrScheme name="Custom 2">
      <a:dk1>
        <a:srgbClr val="757070"/>
      </a:dk1>
      <a:lt1>
        <a:sysClr val="window" lastClr="FFFFFF"/>
      </a:lt1>
      <a:dk2>
        <a:srgbClr val="171616"/>
      </a:dk2>
      <a:lt2>
        <a:srgbClr val="E7E6E6"/>
      </a:lt2>
      <a:accent1>
        <a:srgbClr val="439975"/>
      </a:accent1>
      <a:accent2>
        <a:srgbClr val="ED7D31"/>
      </a:accent2>
      <a:accent3>
        <a:srgbClr val="FFC000"/>
      </a:accent3>
      <a:accent4>
        <a:srgbClr val="D0CECE"/>
      </a:accent4>
      <a:accent5>
        <a:srgbClr val="CD6D25"/>
      </a:accent5>
      <a:accent6>
        <a:srgbClr val="70AD47"/>
      </a:accent6>
      <a:hlink>
        <a:srgbClr val="85C0FB"/>
      </a:hlink>
      <a:folHlink>
        <a:srgbClr val="EC8C8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BPLD_ branded_PPT" id="{E0476268-BE78-438E-AAF9-B063803BC5CE}" vid="{29B30CD2-FA79-435A-A7AD-DBFEA66B994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GBPLD_ branded_PPT</Template>
  <TotalTime>26633</TotalTime>
  <Words>726</Words>
  <Application>Microsoft Office PowerPoint</Application>
  <PresentationFormat>Widescreen</PresentationFormat>
  <Paragraphs>273</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Rage Italic</vt:lpstr>
      <vt:lpstr>Wingdings</vt:lpstr>
      <vt:lpstr>GBPLD_ branded_PPT</vt:lpstr>
      <vt:lpstr>PowerPoint Presentation</vt:lpstr>
      <vt:lpstr>Gail’s a la carte menu best for:</vt:lpstr>
      <vt:lpstr>Gail’s a la carte Menu Agenda</vt:lpstr>
      <vt:lpstr>Carry Out </vt:lpstr>
      <vt:lpstr>Carry Out </vt:lpstr>
      <vt:lpstr>Carry Out </vt:lpstr>
      <vt:lpstr>Carry Out </vt:lpstr>
      <vt:lpstr>Side Dishes </vt:lpstr>
      <vt:lpstr>Big Kids’ Menu</vt:lpstr>
      <vt:lpstr>Little Kids’ Menu</vt:lpstr>
      <vt:lpstr>Pre-Packaged Kits Tales and Travel Awards</vt:lpstr>
      <vt:lpstr>Pre-Packaged Kits </vt:lpstr>
      <vt:lpstr>Pre-Packaged Kits Tales and Travel  </vt:lpstr>
      <vt:lpstr>Tales and Travel: Evidence-based Research on patrons with dementia and their caregivers</vt:lpstr>
      <vt:lpstr>Starter Dough Recipes</vt:lpstr>
      <vt:lpstr>Library Fun &amp; Facts Program Themes</vt:lpstr>
      <vt:lpstr>Secret Ingredients</vt:lpstr>
      <vt:lpstr>Secret Ingredients</vt:lpstr>
      <vt:lpstr>Secret Ingredients</vt:lpstr>
      <vt:lpstr>Delivery Locations</vt:lpstr>
      <vt:lpstr>Home Made options</vt:lpstr>
      <vt:lpstr>Desserts</vt:lpstr>
      <vt:lpstr>PowerPoint Presentation</vt:lpstr>
      <vt:lpstr>         Door Prizes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MB</dc:creator>
  <cp:lastModifiedBy>Ana Devine</cp:lastModifiedBy>
  <cp:revision>187</cp:revision>
  <cp:lastPrinted>2018-10-12T15:30:31Z</cp:lastPrinted>
  <dcterms:created xsi:type="dcterms:W3CDTF">2017-11-05T12:38:19Z</dcterms:created>
  <dcterms:modified xsi:type="dcterms:W3CDTF">2018-10-12T19:12:18Z</dcterms:modified>
</cp:coreProperties>
</file>