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sldIdLst>
    <p:sldId id="256" r:id="rId5"/>
    <p:sldId id="257" r:id="rId6"/>
    <p:sldId id="267" r:id="rId7"/>
    <p:sldId id="272" r:id="rId8"/>
    <p:sldId id="269" r:id="rId9"/>
    <p:sldId id="261" r:id="rId10"/>
    <p:sldId id="262" r:id="rId11"/>
    <p:sldId id="263" r:id="rId12"/>
    <p:sldId id="265" r:id="rId13"/>
    <p:sldId id="264"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F9C64E-565B-416B-8AE9-1B73473DD7F8}">
          <p14:sldIdLst>
            <p14:sldId id="256"/>
            <p14:sldId id="257"/>
          </p14:sldIdLst>
        </p14:section>
        <p14:section name="Untitled Section" id="{03A03286-677C-402D-B5B2-96D9985B6769}">
          <p14:sldIdLst>
            <p14:sldId id="267"/>
            <p14:sldId id="272"/>
            <p14:sldId id="269"/>
            <p14:sldId id="261"/>
            <p14:sldId id="262"/>
            <p14:sldId id="263"/>
            <p14:sldId id="265"/>
            <p14:sldId id="26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3179" autoAdjust="0"/>
  </p:normalViewPr>
  <p:slideViewPr>
    <p:cSldViewPr snapToGrid="0">
      <p:cViewPr varScale="1">
        <p:scale>
          <a:sx n="81" d="100"/>
          <a:sy n="81" d="100"/>
        </p:scale>
        <p:origin x="138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3F8892-64A2-4242-9D64-B030CE69E946}" type="datetimeFigureOut">
              <a:rPr lang="en-US" smtClean="0"/>
              <a:t>10/14/2018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7DC08E-36BE-43F3-9689-71E00E5D9D85}" type="slidenum">
              <a:rPr lang="en-US" smtClean="0"/>
              <a:t>‹#›</a:t>
            </a:fld>
            <a:endParaRPr lang="en-US"/>
          </a:p>
        </p:txBody>
      </p:sp>
    </p:spTree>
    <p:extLst>
      <p:ext uri="{BB962C8B-B14F-4D97-AF65-F5344CB8AC3E}">
        <p14:creationId xmlns:p14="http://schemas.microsoft.com/office/powerpoint/2010/main" val="223032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scpl.org/services/red-carpe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scpl.org/bookmobil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po.gov/fdsys/pkg/CFR-2011-title49-vol5/pdf/CFR-2011-title49-vol5-sec383-71.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law.cornell.edu/definitions/index.php?width=840&amp;height=800&amp;iframe=true&amp;def_id=2ebc805f97deb0b79830e0d932f0c341&amp;term_occur=1&amp;term_src=Title:49:Subtitle:B:Chapter:III:Subchapter:B:Part:391:Subpart:B:391.1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about our library…</a:t>
            </a:r>
          </a:p>
          <a:p>
            <a:r>
              <a:rPr lang="en-US" dirty="0"/>
              <a:t>Located in the heart of Shawnee County (county-wide service), </a:t>
            </a:r>
          </a:p>
          <a:p>
            <a:pPr marL="171450" indent="-171450">
              <a:buFont typeface="Arial" panose="020B0604020202020204" pitchFamily="34" charset="0"/>
              <a:buChar char="•"/>
            </a:pPr>
            <a:r>
              <a:rPr lang="en-US" baseline="0" dirty="0"/>
              <a:t>  M</a:t>
            </a:r>
            <a:r>
              <a:rPr lang="en-US" dirty="0"/>
              <a:t>andate to serve 550 squared miles,169,871 people residing in the county.</a:t>
            </a:r>
            <a:r>
              <a:rPr lang="en-US" baseline="0" dirty="0"/>
              <a:t> What does that mean?</a:t>
            </a:r>
          </a:p>
          <a:p>
            <a:pPr marL="171450" indent="-171450">
              <a:buFont typeface="Arial" panose="020B0604020202020204" pitchFamily="34" charset="0"/>
              <a:buChar char="•"/>
            </a:pPr>
            <a:r>
              <a:rPr lang="en-US" baseline="0" dirty="0"/>
              <a:t>  T</a:t>
            </a:r>
            <a:r>
              <a:rPr lang="en-US" dirty="0"/>
              <a:t>he library serves more than 100,000 registered borrowers. </a:t>
            </a:r>
          </a:p>
          <a:p>
            <a:pPr marL="171450" indent="-171450">
              <a:buFont typeface="Arial" panose="020B0604020202020204" pitchFamily="34" charset="0"/>
              <a:buChar char="•"/>
            </a:pPr>
            <a:r>
              <a:rPr lang="en-US" dirty="0"/>
              <a:t>  About 3,000 people walk through our doors daily,</a:t>
            </a:r>
            <a:r>
              <a:rPr lang="en-US" baseline="0" dirty="0"/>
              <a:t> but outreach is very important to making sure all residents have access</a:t>
            </a:r>
            <a:endParaRPr lang="en-US" dirty="0"/>
          </a:p>
          <a:p>
            <a:r>
              <a:rPr lang="en-US" dirty="0"/>
              <a:t>Outreach</a:t>
            </a:r>
          </a:p>
          <a:p>
            <a:pPr marL="171450" indent="-171450">
              <a:buFont typeface="Arial" panose="020B0604020202020204" pitchFamily="34" charset="0"/>
              <a:buChar char="•"/>
            </a:pPr>
            <a:r>
              <a:rPr lang="en-US" baseline="0" dirty="0"/>
              <a:t>  W</a:t>
            </a:r>
            <a:r>
              <a:rPr lang="en-US" dirty="0"/>
              <a:t>e provide </a:t>
            </a:r>
            <a:r>
              <a:rPr lang="en-US" dirty="0">
                <a:hlinkClick r:id="rId3"/>
              </a:rPr>
              <a:t>services</a:t>
            </a:r>
            <a:r>
              <a:rPr lang="en-US" dirty="0"/>
              <a:t> to 55 senior living facilities and 85 homebound individuals. </a:t>
            </a:r>
          </a:p>
          <a:p>
            <a:pPr marL="171450" indent="-171450">
              <a:buFont typeface="Arial" panose="020B0604020202020204" pitchFamily="34" charset="0"/>
              <a:buChar char="•"/>
            </a:pPr>
            <a:r>
              <a:rPr lang="en-US" dirty="0"/>
              <a:t>  Our </a:t>
            </a:r>
            <a:r>
              <a:rPr lang="en-US" dirty="0">
                <a:hlinkClick r:id="rId4"/>
              </a:rPr>
              <a:t>bookmobiles</a:t>
            </a:r>
            <a:r>
              <a:rPr lang="en-US" dirty="0"/>
              <a:t> make 23 stops six days a week traveling across the county.</a:t>
            </a:r>
          </a:p>
          <a:p>
            <a:pPr marL="171450" indent="-171450">
              <a:buFont typeface="Arial" panose="020B0604020202020204" pitchFamily="34" charset="0"/>
              <a:buChar char="•"/>
            </a:pPr>
            <a:r>
              <a:rPr lang="en-US" baseline="0" dirty="0"/>
              <a:t>  Two child-specific outreach services for kids </a:t>
            </a:r>
          </a:p>
          <a:p>
            <a:r>
              <a:rPr lang="en-US" baseline="0" dirty="0"/>
              <a:t>    	The </a:t>
            </a:r>
            <a:r>
              <a:rPr lang="en-US" baseline="0" dirty="0" err="1"/>
              <a:t>Adventuremobile</a:t>
            </a:r>
            <a:r>
              <a:rPr lang="en-US" baseline="0" dirty="0"/>
              <a:t> (currently serving over 4,000 students at schools in Shawnee County) </a:t>
            </a:r>
          </a:p>
          <a:p>
            <a:r>
              <a:rPr lang="en-US" baseline="0" dirty="0"/>
              <a:t>    	Learn and Play Bus – a mobile preschool for kids under 5 years of age. </a:t>
            </a:r>
          </a:p>
          <a:p>
            <a:r>
              <a:rPr lang="en-US" baseline="0" dirty="0"/>
              <a:t>In 2014 we began a multi-year program of replacing our 20+ year old bookmobiles and one of the biggest changes was the requirement for CDL – this information is fresh and some of it was learned the hard way. </a:t>
            </a:r>
            <a:r>
              <a:rPr lang="en-US" baseline="0" dirty="0">
                <a:sym typeface="Wingdings" panose="05000000000000000000" pitchFamily="2" charset="2"/>
              </a:rPr>
              <a:t></a:t>
            </a:r>
          </a:p>
        </p:txBody>
      </p:sp>
      <p:sp>
        <p:nvSpPr>
          <p:cNvPr id="4" name="Slide Number Placeholder 3"/>
          <p:cNvSpPr>
            <a:spLocks noGrp="1"/>
          </p:cNvSpPr>
          <p:nvPr>
            <p:ph type="sldNum" sz="quarter" idx="10"/>
          </p:nvPr>
        </p:nvSpPr>
        <p:spPr/>
        <p:txBody>
          <a:bodyPr/>
          <a:lstStyle/>
          <a:p>
            <a:fld id="{B57DC08E-36BE-43F3-9689-71E00E5D9D85}" type="slidenum">
              <a:rPr lang="en-US" smtClean="0"/>
              <a:t>1</a:t>
            </a:fld>
            <a:endParaRPr lang="en-US"/>
          </a:p>
        </p:txBody>
      </p:sp>
    </p:spTree>
    <p:extLst>
      <p:ext uri="{BB962C8B-B14F-4D97-AF65-F5344CB8AC3E}">
        <p14:creationId xmlns:p14="http://schemas.microsoft.com/office/powerpoint/2010/main" val="283067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Copies Available:</a:t>
            </a:r>
          </a:p>
          <a:p>
            <a:r>
              <a:rPr lang="en-US" dirty="0"/>
              <a:t>Drivers Agreement</a:t>
            </a:r>
          </a:p>
          <a:p>
            <a:r>
              <a:rPr lang="en-US" dirty="0"/>
              <a:t>Training Checklist</a:t>
            </a:r>
          </a:p>
          <a:p>
            <a:r>
              <a:rPr lang="en-US" dirty="0"/>
              <a:t>Copy of RFP</a:t>
            </a:r>
          </a:p>
          <a:p>
            <a:r>
              <a:rPr lang="en-US" dirty="0"/>
              <a:t>Pre-Post Trip forms</a:t>
            </a:r>
          </a:p>
          <a:p>
            <a:r>
              <a:rPr lang="en-US" dirty="0"/>
              <a:t>CDL Handbook</a:t>
            </a:r>
          </a:p>
          <a:p>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10</a:t>
            </a:fld>
            <a:endParaRPr lang="en-US"/>
          </a:p>
        </p:txBody>
      </p:sp>
    </p:spTree>
    <p:extLst>
      <p:ext uri="{BB962C8B-B14F-4D97-AF65-F5344CB8AC3E}">
        <p14:creationId xmlns:p14="http://schemas.microsoft.com/office/powerpoint/2010/main" val="50236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CDL drivers will have more training and better understanding of vehicle operation than standard-licensed drivers</a:t>
            </a:r>
          </a:p>
          <a:p>
            <a:endParaRPr lang="en-US" dirty="0"/>
          </a:p>
          <a:p>
            <a:r>
              <a:rPr lang="en-US" dirty="0"/>
              <a:t>Vehicle legally requires a CDL</a:t>
            </a:r>
          </a:p>
          <a:p>
            <a:pPr marL="171450" indent="-171450">
              <a:buFont typeface="Arial" panose="020B0604020202020204" pitchFamily="34" charset="0"/>
              <a:buChar char="•"/>
            </a:pPr>
            <a:r>
              <a:rPr lang="en-US" dirty="0"/>
              <a:t>  Any combination of vehicles (i.e.</a:t>
            </a:r>
            <a:r>
              <a:rPr lang="en-US" baseline="0" dirty="0"/>
              <a:t> tractor-trailer/semi-trailer)</a:t>
            </a:r>
            <a:r>
              <a:rPr lang="en-US" dirty="0"/>
              <a:t> with a gross combined weight rating (GCWR) of 26,001+pounds, providing the gross vehicle weight rating (GVWR) of the vehicle being towed is in excess of 10,000 pounds.</a:t>
            </a:r>
          </a:p>
          <a:p>
            <a:pPr marL="171450" indent="-171450">
              <a:buFont typeface="Arial" panose="020B0604020202020204" pitchFamily="34" charset="0"/>
              <a:buChar char="•"/>
            </a:pPr>
            <a:r>
              <a:rPr lang="en-US" dirty="0"/>
              <a:t>  Any single vehicle (i.e. straight truck/bus) with a GVWR of 26,001 or more pounds</a:t>
            </a:r>
          </a:p>
          <a:p>
            <a:pPr marL="171450" indent="-171450">
              <a:buFont typeface="Arial" panose="020B0604020202020204" pitchFamily="34" charset="0"/>
              <a:buChar char="•"/>
            </a:pPr>
            <a:r>
              <a:rPr lang="en-US" dirty="0"/>
              <a:t>  Any vehicle, regardless of size, designed to transport 16 or more persons, including the driver.</a:t>
            </a:r>
          </a:p>
          <a:p>
            <a:pPr marL="171450" indent="-171450">
              <a:buFont typeface="Arial" panose="020B0604020202020204" pitchFamily="34" charset="0"/>
              <a:buChar char="•"/>
            </a:pPr>
            <a:r>
              <a:rPr lang="en-US" dirty="0"/>
              <a:t>  Any vehicle required by federal regulations to be placarded while transporting hazardous materials.</a:t>
            </a:r>
          </a:p>
          <a:p>
            <a:pPr marL="171450" indent="-171450">
              <a:buFont typeface="Arial" panose="020B0604020202020204" pitchFamily="34" charset="0"/>
              <a:buChar char="•"/>
            </a:pPr>
            <a:r>
              <a:rPr lang="en-US" dirty="0"/>
              <a:t>  Some exceptions like fire trucks, farm equipment, RVs, etc.</a:t>
            </a:r>
          </a:p>
          <a:p>
            <a:endParaRPr lang="en-US" dirty="0"/>
          </a:p>
          <a:p>
            <a:r>
              <a:rPr lang="en-US" dirty="0"/>
              <a:t>Restrictions</a:t>
            </a:r>
            <a:r>
              <a:rPr lang="en-US" baseline="0" dirty="0"/>
              <a:t> – most are Federal restrictions</a:t>
            </a:r>
          </a:p>
          <a:p>
            <a:endParaRPr lang="en-US" dirty="0"/>
          </a:p>
          <a:p>
            <a:r>
              <a:rPr lang="en-US" dirty="0"/>
              <a:t>Be at least 21 years old:</a:t>
            </a:r>
          </a:p>
          <a:p>
            <a:pPr marL="171450" indent="-171450">
              <a:buFont typeface="Arial" panose="020B0604020202020204" pitchFamily="34" charset="0"/>
              <a:buChar char="•"/>
            </a:pPr>
            <a:r>
              <a:rPr lang="en-US" baseline="0" dirty="0"/>
              <a:t>  </a:t>
            </a:r>
            <a:r>
              <a:rPr lang="en-US" dirty="0"/>
              <a:t>To drive a commercial motor vehicle across state lines (interstate).</a:t>
            </a:r>
          </a:p>
          <a:p>
            <a:pPr marL="171450" indent="-171450">
              <a:buFont typeface="Arial" panose="020B0604020202020204" pitchFamily="34" charset="0"/>
              <a:buChar char="•"/>
            </a:pPr>
            <a:r>
              <a:rPr lang="en-US" baseline="0" dirty="0"/>
              <a:t>  </a:t>
            </a:r>
            <a:r>
              <a:rPr lang="en-US" dirty="0"/>
              <a:t>To drive a commercial motor vehicle that contains hazardous materials.</a:t>
            </a:r>
          </a:p>
          <a:p>
            <a:pPr marL="171450" indent="-171450">
              <a:buFont typeface="Arial" panose="020B0604020202020204" pitchFamily="34" charset="0"/>
              <a:buChar char="•"/>
            </a:pPr>
            <a:r>
              <a:rPr lang="en-US" baseline="0" dirty="0"/>
              <a:t>  </a:t>
            </a:r>
            <a:r>
              <a:rPr lang="en-US" dirty="0"/>
              <a:t>In</a:t>
            </a:r>
            <a:r>
              <a:rPr lang="en-US" baseline="0" dirty="0"/>
              <a:t> some states you can be 18 with a CDL if you do not cross state lines (but some insurance companies won’t insure CDL drivers under the age of 21)</a:t>
            </a:r>
            <a:endParaRPr lang="en-US" dirty="0"/>
          </a:p>
          <a:p>
            <a:pPr marL="171450" indent="-171450">
              <a:buFont typeface="Arial" panose="020B0604020202020204" pitchFamily="34" charset="0"/>
              <a:buChar char="•"/>
            </a:pPr>
            <a:r>
              <a:rPr lang="en-US" dirty="0"/>
              <a:t>  Have a valid regular (non-commercial) driver’s license and have at least one or two years of driving experience (depending on the state)</a:t>
            </a:r>
          </a:p>
          <a:p>
            <a:endParaRPr lang="en-US" dirty="0"/>
          </a:p>
          <a:p>
            <a:r>
              <a:rPr lang="en-US" dirty="0"/>
              <a:t>An applicant “must provide to the State proof of citizenship or lawful permanent residency” </a:t>
            </a:r>
            <a:r>
              <a:rPr lang="en-US" dirty="0">
                <a:hlinkClick r:id="rId3"/>
              </a:rPr>
              <a:t>per 49 CFR 383.71</a:t>
            </a:r>
            <a:r>
              <a:rPr lang="en-US" dirty="0"/>
              <a:t>.</a:t>
            </a:r>
          </a:p>
          <a:p>
            <a:pPr marL="171450" indent="-171450">
              <a:buFont typeface="Arial" panose="020B0604020202020204" pitchFamily="34" charset="0"/>
              <a:buChar char="•"/>
            </a:pPr>
            <a:r>
              <a:rPr lang="en-US" baseline="0" dirty="0"/>
              <a:t>  </a:t>
            </a:r>
            <a:r>
              <a:rPr lang="en-US" dirty="0"/>
              <a:t>Social security card, or proof of the number.</a:t>
            </a:r>
          </a:p>
          <a:p>
            <a:pPr marL="171450" indent="-171450">
              <a:buFont typeface="Arial" panose="020B0604020202020204" pitchFamily="34" charset="0"/>
              <a:buChar char="•"/>
            </a:pPr>
            <a:r>
              <a:rPr lang="en-US" baseline="0" dirty="0"/>
              <a:t>  </a:t>
            </a:r>
            <a:r>
              <a:rPr lang="en-US" dirty="0"/>
              <a:t>Another document such as a birth certificate, Passport, or green card.</a:t>
            </a:r>
          </a:p>
          <a:p>
            <a:endParaRPr lang="en-US" dirty="0"/>
          </a:p>
          <a:p>
            <a:r>
              <a:rPr lang="en-US" dirty="0"/>
              <a:t>English Proficiency - Specifically, the statute reads: </a:t>
            </a:r>
            <a:r>
              <a:rPr lang="en-US" b="0" i="1" dirty="0"/>
              <a:t>[A person is qualified if he/she]</a:t>
            </a:r>
            <a:r>
              <a:rPr lang="en-US" i="1" dirty="0"/>
              <a:t> Can read and speak the English language sufficiently to converse with the general public, to understand </a:t>
            </a:r>
            <a:r>
              <a:rPr lang="en-US" i="1" dirty="0">
                <a:hlinkClick r:id="rId4" tooltip="highway"/>
              </a:rPr>
              <a:t>highway</a:t>
            </a:r>
            <a:r>
              <a:rPr lang="en-US" i="1" dirty="0"/>
              <a:t> traffic signs and signals in the English language, to respond to official inquiries, and to make entries on reports and records. </a:t>
            </a:r>
            <a:r>
              <a:rPr lang="en-US" dirty="0"/>
              <a:t>By law, all manuals and exam materials must be in English.</a:t>
            </a:r>
          </a:p>
          <a:p>
            <a:endParaRPr lang="en-US" dirty="0">
              <a:solidFill>
                <a:schemeClr val="bg1"/>
              </a:solidFill>
            </a:endParaRPr>
          </a:p>
          <a:p>
            <a:r>
              <a:rPr lang="en-US" dirty="0">
                <a:solidFill>
                  <a:schemeClr val="bg1"/>
                </a:solidFill>
              </a:rPr>
              <a:t>Medical Card – DOT physical (not all physicians are qualified)</a:t>
            </a:r>
            <a:endParaRPr lang="en-US" baseline="0" dirty="0">
              <a:solidFill>
                <a:schemeClr val="bg1"/>
              </a:solidFill>
            </a:endParaRPr>
          </a:p>
          <a:p>
            <a:pPr marL="171450" indent="-171450">
              <a:buFont typeface="Arial" panose="020B0604020202020204" pitchFamily="34" charset="0"/>
              <a:buChar char="•"/>
            </a:pPr>
            <a:r>
              <a:rPr lang="en-US" baseline="0" dirty="0">
                <a:solidFill>
                  <a:schemeClr val="bg1"/>
                </a:solidFill>
              </a:rPr>
              <a:t>  Most basic disqualifications include missing limbs, poor hearing test, high blood pressure, heart disease (history of heart attack), diabetes that requires insulin injections</a:t>
            </a:r>
          </a:p>
          <a:p>
            <a:pPr marL="171450" indent="-171450">
              <a:buFont typeface="Arial" panose="020B0604020202020204" pitchFamily="34" charset="0"/>
              <a:buChar char="•"/>
            </a:pPr>
            <a:r>
              <a:rPr lang="en-US" baseline="0" dirty="0">
                <a:solidFill>
                  <a:schemeClr val="bg1"/>
                </a:solidFill>
              </a:rPr>
              <a:t>  May be exempt from this requirement due to local laws</a:t>
            </a:r>
          </a:p>
          <a:p>
            <a:endParaRPr lang="en-US" baseline="0" dirty="0">
              <a:solidFill>
                <a:schemeClr val="bg1"/>
              </a:solidFill>
            </a:endParaRPr>
          </a:p>
          <a:p>
            <a:r>
              <a:rPr lang="en-US" baseline="0" dirty="0">
                <a:solidFill>
                  <a:schemeClr val="bg1"/>
                </a:solidFill>
              </a:rPr>
              <a:t>Criminal Background: </a:t>
            </a:r>
            <a:r>
              <a:rPr lang="en-US" dirty="0">
                <a:solidFill>
                  <a:schemeClr val="bg1"/>
                </a:solidFill>
              </a:rPr>
              <a:t>Some criminal felonies can disqualify someone from obtaining a CDL</a:t>
            </a:r>
          </a:p>
          <a:p>
            <a:pPr marL="171450" indent="-171450">
              <a:buFont typeface="Arial" panose="020B0604020202020204" pitchFamily="34" charset="0"/>
              <a:buChar char="•"/>
            </a:pPr>
            <a:r>
              <a:rPr lang="en-US" baseline="0" dirty="0">
                <a:solidFill>
                  <a:schemeClr val="bg1"/>
                </a:solidFill>
              </a:rPr>
              <a:t>  </a:t>
            </a:r>
            <a:r>
              <a:rPr lang="en-US" dirty="0"/>
              <a:t>If you have a warrant out for a </a:t>
            </a:r>
            <a:r>
              <a:rPr lang="en-US" b="1" dirty="0"/>
              <a:t>felony</a:t>
            </a:r>
            <a:r>
              <a:rPr lang="en-US" dirty="0"/>
              <a:t>, you are disqualified from earning a </a:t>
            </a:r>
            <a:r>
              <a:rPr lang="en-US" b="1" dirty="0"/>
              <a:t>commercial driver's license</a:t>
            </a:r>
            <a:r>
              <a:rPr lang="en-US" dirty="0"/>
              <a:t> until the warrant is released</a:t>
            </a:r>
          </a:p>
          <a:p>
            <a:pPr marL="171450" indent="-171450">
              <a:buFont typeface="Arial" panose="020B0604020202020204" pitchFamily="34" charset="0"/>
              <a:buChar char="•"/>
            </a:pPr>
            <a:r>
              <a:rPr lang="en-US" baseline="0" dirty="0"/>
              <a:t>  </a:t>
            </a:r>
            <a:r>
              <a:rPr lang="en-US" dirty="0"/>
              <a:t>If your license is suspended, then you first have to get driving privileges reinstated before getting a CDL</a:t>
            </a:r>
            <a:endParaRPr lang="en-US" dirty="0">
              <a:solidFill>
                <a:schemeClr val="bg1"/>
              </a:solidFill>
            </a:endParaRPr>
          </a:p>
          <a:p>
            <a:endParaRPr lang="en-US" dirty="0">
              <a:solidFill>
                <a:schemeClr val="bg1"/>
              </a:solidFill>
            </a:endParaRPr>
          </a:p>
          <a:p>
            <a:r>
              <a:rPr lang="en-US" dirty="0">
                <a:solidFill>
                  <a:schemeClr val="bg1"/>
                </a:solidFill>
              </a:rPr>
              <a:t>Difference types of CDLs – </a:t>
            </a:r>
          </a:p>
          <a:p>
            <a:pPr marL="171450" indent="-171450">
              <a:buFont typeface="Arial" panose="020B0604020202020204" pitchFamily="34" charset="0"/>
              <a:buChar char="•"/>
            </a:pPr>
            <a:r>
              <a:rPr lang="en-US" dirty="0">
                <a:solidFill>
                  <a:schemeClr val="bg1"/>
                </a:solidFill>
              </a:rPr>
              <a:t>  Class A (combination vehicles like a tractor-trailer), </a:t>
            </a:r>
          </a:p>
          <a:p>
            <a:pPr marL="171450" indent="-171450">
              <a:buFont typeface="Arial" panose="020B0604020202020204" pitchFamily="34" charset="0"/>
              <a:buChar char="•"/>
            </a:pPr>
            <a:r>
              <a:rPr lang="en-US" dirty="0">
                <a:solidFill>
                  <a:schemeClr val="bg1"/>
                </a:solidFill>
              </a:rPr>
              <a:t>  Class B (single vehicle like straight truck or bus), and Class C (passenger vehicles 16+ or hazardous materials). </a:t>
            </a:r>
          </a:p>
          <a:p>
            <a:pPr marL="171450" indent="-171450">
              <a:buFont typeface="Arial" panose="020B0604020202020204" pitchFamily="34" charset="0"/>
              <a:buChar char="•"/>
            </a:pPr>
            <a:r>
              <a:rPr lang="en-US" b="1" dirty="0">
                <a:solidFill>
                  <a:schemeClr val="bg1"/>
                </a:solidFill>
              </a:rPr>
              <a:t>  Most bookmobile situations will require a Class B license with an air brakes endorsement. </a:t>
            </a:r>
          </a:p>
          <a:p>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2</a:t>
            </a:fld>
            <a:endParaRPr lang="en-US"/>
          </a:p>
        </p:txBody>
      </p:sp>
    </p:spTree>
    <p:extLst>
      <p:ext uri="{BB962C8B-B14F-4D97-AF65-F5344CB8AC3E}">
        <p14:creationId xmlns:p14="http://schemas.microsoft.com/office/powerpoint/2010/main" val="417261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INTERNAL TRAINING - PROS</a:t>
            </a:r>
          </a:p>
          <a:p>
            <a:pPr marL="0" indent="0">
              <a:buFont typeface="Arial" panose="020B0604020202020204" pitchFamily="34" charset="0"/>
              <a:buNone/>
            </a:pPr>
            <a:r>
              <a:rPr lang="en-US" dirty="0"/>
              <a:t>  Budget friendly – not paying a contracted</a:t>
            </a:r>
            <a:r>
              <a:rPr lang="en-US" baseline="0" dirty="0"/>
              <a:t> vendor to train your staff (professional training organizations often charge hundreds to thousands of dollars per individual for training and access to equipment).</a:t>
            </a:r>
          </a:p>
          <a:p>
            <a:pPr marL="171450" indent="-171450">
              <a:buFont typeface="Arial" panose="020B0604020202020204" pitchFamily="34" charset="0"/>
              <a:buChar char="•"/>
            </a:pPr>
            <a:r>
              <a:rPr lang="en-US" baseline="0" dirty="0"/>
              <a:t>    Internal means you’re in charge of cost (most library staff hourly wage are under that charged by professional training organizations</a:t>
            </a:r>
          </a:p>
          <a:p>
            <a:pPr marL="0" indent="0">
              <a:buFont typeface="Arial" panose="020B0604020202020204" pitchFamily="34" charset="0"/>
              <a:buNone/>
            </a:pPr>
            <a:r>
              <a:rPr lang="en-US" baseline="0" dirty="0"/>
              <a:t>  In-house means the training, while aiming for the ultimate goal of getting CDL, can be tweaked and tailored to your specific organization and vehicles.</a:t>
            </a:r>
          </a:p>
          <a:p>
            <a:pPr marL="171450" indent="-171450">
              <a:buFont typeface="Arial" panose="020B0604020202020204" pitchFamily="34" charset="0"/>
              <a:buChar char="•"/>
            </a:pPr>
            <a:r>
              <a:rPr lang="en-US" baseline="0" dirty="0"/>
              <a:t>      This means meaningful content, less sitting through information that only applies to “the other guys”</a:t>
            </a:r>
          </a:p>
          <a:p>
            <a:pPr marL="0" indent="0">
              <a:buFont typeface="Arial" panose="020B0604020202020204" pitchFamily="34" charset="0"/>
              <a:buNone/>
            </a:pPr>
            <a:r>
              <a:rPr lang="en-US" baseline="0" dirty="0"/>
              <a:t>  In-house gives more oversight to quality of the training (we had hit-and-miss experiences), and content</a:t>
            </a:r>
          </a:p>
          <a:p>
            <a:r>
              <a:rPr lang="en-US" b="1" baseline="0" dirty="0"/>
              <a:t>INTERNAL TRAINING – CONS</a:t>
            </a:r>
          </a:p>
          <a:p>
            <a:r>
              <a:rPr lang="en-US" baseline="0" dirty="0"/>
              <a:t>  Pulling staff for training might affect your organization more, since you not only need to shuffle the schedule of the trainee but also the trainer</a:t>
            </a:r>
          </a:p>
          <a:p>
            <a:pPr marL="171450" indent="-171450">
              <a:buFont typeface="Arial" panose="020B0604020202020204" pitchFamily="34" charset="0"/>
              <a:buChar char="•"/>
            </a:pPr>
            <a:r>
              <a:rPr lang="en-US" baseline="0" dirty="0"/>
              <a:t>    Additionally, vehicle access is required for the later portion of the CDL training process. This could affect service schedules and/or staffing schedules.</a:t>
            </a:r>
          </a:p>
          <a:p>
            <a:r>
              <a:rPr lang="en-US" baseline="0" dirty="0"/>
              <a:t>  The training will only be as good as the program your organization and the person(s) facilitating that training. If you have limited staffing or sub-par candidates for this position then internal training may not be a good fit for your organization.</a:t>
            </a:r>
          </a:p>
          <a:p>
            <a:pPr marL="171450" indent="-171450">
              <a:buFont typeface="Arial" panose="020B0604020202020204" pitchFamily="34" charset="0"/>
              <a:buChar char="•"/>
            </a:pPr>
            <a:r>
              <a:rPr lang="en-US" baseline="0" dirty="0"/>
              <a:t>  Because CDL training requires a different type of skill and knowledge set than is typical in a library setting trainers may seek a higher rate of pay for these services.</a:t>
            </a:r>
          </a:p>
          <a:p>
            <a:endParaRPr lang="en-US" baseline="0" dirty="0"/>
          </a:p>
          <a:p>
            <a:r>
              <a:rPr lang="en-US" b="1" baseline="0" dirty="0"/>
              <a:t>EXTERNAL TRAINING – PROS</a:t>
            </a:r>
          </a:p>
          <a:p>
            <a:r>
              <a:rPr lang="en-US" baseline="0" dirty="0"/>
              <a:t>  With external instructors your instructor is typically coming to the training with considerable trucking, training, and testing experience</a:t>
            </a:r>
          </a:p>
          <a:p>
            <a:r>
              <a:rPr lang="en-US" baseline="0" dirty="0"/>
              <a:t>  With external training you’ll typically only need to adjust the schedule of those staff going through the CDL process, since the trainer isn’t from your organization and they provide the equipment</a:t>
            </a:r>
          </a:p>
          <a:p>
            <a:r>
              <a:rPr lang="en-US" baseline="0" dirty="0"/>
              <a:t>  Usually guaranteed</a:t>
            </a:r>
          </a:p>
          <a:p>
            <a:r>
              <a:rPr lang="en-US" b="1" baseline="0" dirty="0"/>
              <a:t>EXTERNAL TRAINING – CONS</a:t>
            </a:r>
          </a:p>
          <a:p>
            <a:r>
              <a:rPr lang="en-US" baseline="0" dirty="0"/>
              <a:t>  At the </a:t>
            </a:r>
            <a:r>
              <a:rPr lang="en-US" baseline="0" dirty="0" err="1"/>
              <a:t>merc</a:t>
            </a:r>
            <a:r>
              <a:rPr lang="en-US" baseline="0" dirty="0"/>
              <a:t> of the trainer’s availability, not always convenient</a:t>
            </a:r>
          </a:p>
          <a:p>
            <a:r>
              <a:rPr lang="en-US" baseline="0" dirty="0"/>
              <a:t>  Not available in all areas – we are luck in that there is a training school in our city; otherwise, next closest is 1.5 hours away</a:t>
            </a:r>
          </a:p>
          <a:p>
            <a:r>
              <a:rPr lang="en-US" baseline="0" dirty="0"/>
              <a:t>  Costs – can be costly</a:t>
            </a:r>
          </a:p>
          <a:p>
            <a:endParaRPr lang="en-US" baseline="0" dirty="0"/>
          </a:p>
          <a:p>
            <a:r>
              <a:rPr lang="en-US" baseline="0" dirty="0"/>
              <a:t>Our experience: 2014 hybrid training with professional instructor and our bus…no charge…training was inconsistent and not a priority to the organization</a:t>
            </a:r>
          </a:p>
          <a:p>
            <a:r>
              <a:rPr lang="en-US" baseline="0" dirty="0"/>
              <a:t>Since then = internal training</a:t>
            </a:r>
          </a:p>
          <a:p>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3</a:t>
            </a:fld>
            <a:endParaRPr lang="en-US"/>
          </a:p>
        </p:txBody>
      </p:sp>
    </p:spTree>
    <p:extLst>
      <p:ext uri="{BB962C8B-B14F-4D97-AF65-F5344CB8AC3E}">
        <p14:creationId xmlns:p14="http://schemas.microsoft.com/office/powerpoint/2010/main" val="307895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a:t>
            </a:r>
            <a:r>
              <a:rPr lang="en-US" b="1" baseline="0" dirty="0"/>
              <a:t> 1</a:t>
            </a:r>
            <a:r>
              <a:rPr lang="en-US" baseline="0" dirty="0"/>
              <a:t>: Manual available online or often paper version are available for a small fee at local DMV office. </a:t>
            </a:r>
          </a:p>
          <a:p>
            <a:r>
              <a:rPr lang="en-US" baseline="0" dirty="0"/>
              <a:t>  The manuals are comprehensive, but in general when aiming for a Class B CDL there are sections you can ignore (for semi-trailers/combination vehicles). </a:t>
            </a:r>
          </a:p>
          <a:p>
            <a:r>
              <a:rPr lang="en-US" baseline="0" dirty="0"/>
              <a:t>  Still, a comprehensive operational knowledge is required, including functional knowledge of air brake systems, vehicle suspension components, safety </a:t>
            </a:r>
            <a:r>
              <a:rPr lang="en-US" baseline="0" dirty="0" err="1"/>
              <a:t>pratices</a:t>
            </a:r>
            <a:r>
              <a:rPr lang="en-US" baseline="0" dirty="0"/>
              <a:t>, and rules of the road. </a:t>
            </a:r>
          </a:p>
          <a:p>
            <a:r>
              <a:rPr lang="en-US" baseline="0" dirty="0"/>
              <a:t>  Lots of free online resources including videos and diagrams and practice tests. So fees for this step are pretty minimal, maybe $5</a:t>
            </a:r>
            <a:endParaRPr lang="en-US" dirty="0"/>
          </a:p>
          <a:p>
            <a:endParaRPr lang="en-US" dirty="0"/>
          </a:p>
          <a:p>
            <a:r>
              <a:rPr lang="en-US" b="1" dirty="0"/>
              <a:t>STEP 2 </a:t>
            </a:r>
            <a:r>
              <a:rPr lang="en-US" dirty="0"/>
              <a:t>: DOT medical card requires a DOT physical, AKA Department of Transportation Medical Examinations. </a:t>
            </a:r>
          </a:p>
          <a:p>
            <a:r>
              <a:rPr lang="en-US" dirty="0"/>
              <a:t>  Not all doctors are approved – check first. </a:t>
            </a:r>
          </a:p>
          <a:p>
            <a:r>
              <a:rPr lang="en-US" dirty="0"/>
              <a:t>  Your organization may be exempt – in many states state and local governmental bodies are except from this requirement. </a:t>
            </a:r>
          </a:p>
          <a:p>
            <a:r>
              <a:rPr lang="en-US" dirty="0"/>
              <a:t>  Prices range but average at about $100.</a:t>
            </a:r>
          </a:p>
          <a:p>
            <a:endParaRPr lang="en-US" dirty="0"/>
          </a:p>
          <a:p>
            <a:r>
              <a:rPr lang="en-US" b="1" dirty="0"/>
              <a:t>STEP 3: </a:t>
            </a:r>
            <a:r>
              <a:rPr lang="en-US" dirty="0"/>
              <a:t>The permit test and air brakes endorsement are two separate tests – to pass must get at least 80% on each. </a:t>
            </a:r>
          </a:p>
          <a:p>
            <a:r>
              <a:rPr lang="en-US" dirty="0"/>
              <a:t>  There are both computerized and paper versions available. </a:t>
            </a:r>
          </a:p>
          <a:p>
            <a:r>
              <a:rPr lang="en-US" dirty="0"/>
              <a:t>  If you’ve practiced with several different online tests and consistently scored above 80% you should be in pretty good shape. </a:t>
            </a:r>
          </a:p>
          <a:p>
            <a:r>
              <a:rPr lang="en-US" dirty="0"/>
              <a:t>  Tests usually around $20-$30 for everything</a:t>
            </a:r>
          </a:p>
          <a:p>
            <a:endParaRPr lang="en-US" dirty="0"/>
          </a:p>
          <a:p>
            <a:r>
              <a:rPr lang="en-US" i="1" dirty="0"/>
              <a:t>What happens if you don’t pass it on the first try? </a:t>
            </a:r>
            <a:r>
              <a:rPr lang="en-US" dirty="0"/>
              <a:t>Waiting period – 24-hours to 2 weeks. </a:t>
            </a:r>
          </a:p>
          <a:p>
            <a:r>
              <a:rPr lang="en-US" dirty="0"/>
              <a:t>  Retake with additional (usually reduced) fee. </a:t>
            </a:r>
          </a:p>
          <a:p>
            <a:r>
              <a:rPr lang="en-US" dirty="0"/>
              <a:t>  Three strikes = must wait 30 days until attempting the next retake. </a:t>
            </a:r>
          </a:p>
          <a:p>
            <a:r>
              <a:rPr lang="en-US" dirty="0"/>
              <a:t>  Additional rules apply if you don’t pass it on the 4</a:t>
            </a:r>
            <a:r>
              <a:rPr lang="en-US" baseline="30000" dirty="0"/>
              <a:t>th</a:t>
            </a:r>
            <a:r>
              <a:rPr lang="en-US" dirty="0"/>
              <a:t> try.</a:t>
            </a:r>
          </a:p>
          <a:p>
            <a:endParaRPr lang="en-US" dirty="0"/>
          </a:p>
          <a:p>
            <a:r>
              <a:rPr lang="en-US" dirty="0"/>
              <a:t>Permits do come with a limited range of validity – 60-90 days seems common.</a:t>
            </a:r>
          </a:p>
          <a:p>
            <a:endParaRPr lang="en-US" dirty="0"/>
          </a:p>
          <a:p>
            <a:r>
              <a:rPr lang="en-US" b="1" dirty="0"/>
              <a:t>STEP 4: </a:t>
            </a:r>
            <a:r>
              <a:rPr lang="en-US" dirty="0"/>
              <a:t>Permit in hand, time to start studying for the practical test. </a:t>
            </a:r>
          </a:p>
          <a:p>
            <a:r>
              <a:rPr lang="en-US" dirty="0"/>
              <a:t>  This requires vehicle access and drive time. </a:t>
            </a:r>
          </a:p>
          <a:p>
            <a:r>
              <a:rPr lang="en-US" dirty="0"/>
              <a:t>  Pre-trip inspections (all those components now have to be identified), parking maneuvers, and driving. </a:t>
            </a:r>
          </a:p>
          <a:p>
            <a:endParaRPr lang="en-US" dirty="0"/>
          </a:p>
          <a:p>
            <a:pPr defTabSz="931774">
              <a:defRPr/>
            </a:pPr>
            <a:r>
              <a:rPr lang="en-US" b="1" dirty="0"/>
              <a:t>STEP 5: </a:t>
            </a:r>
            <a:r>
              <a:rPr lang="en-US" dirty="0"/>
              <a:t>The actual test! Several different versions (random) – so will be variation. </a:t>
            </a:r>
          </a:p>
          <a:p>
            <a:pPr defTabSz="931774">
              <a:defRPr/>
            </a:pPr>
            <a:r>
              <a:rPr lang="en-US" dirty="0"/>
              <a:t>  In general, follows this pattern... </a:t>
            </a:r>
          </a:p>
          <a:p>
            <a:pPr defTabSz="931774">
              <a:defRPr/>
            </a:pPr>
            <a:r>
              <a:rPr lang="en-US" dirty="0"/>
              <a:t>  Fees range from $40-$65</a:t>
            </a:r>
          </a:p>
          <a:p>
            <a:endParaRPr lang="en-US" dirty="0"/>
          </a:p>
          <a:p>
            <a:r>
              <a:rPr lang="en-US" dirty="0"/>
              <a:t>In total, allow at least 3 weeks and roughly $65-$200</a:t>
            </a:r>
          </a:p>
          <a:p>
            <a:r>
              <a:rPr lang="en-US" dirty="0"/>
              <a:t>**Your</a:t>
            </a:r>
            <a:r>
              <a:rPr lang="en-US" baseline="0" dirty="0"/>
              <a:t> state may have other requirements, like in KS Anti-trafficking training</a:t>
            </a:r>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4</a:t>
            </a:fld>
            <a:endParaRPr lang="en-US"/>
          </a:p>
        </p:txBody>
      </p:sp>
    </p:spTree>
    <p:extLst>
      <p:ext uri="{BB962C8B-B14F-4D97-AF65-F5344CB8AC3E}">
        <p14:creationId xmlns:p14="http://schemas.microsoft.com/office/powerpoint/2010/main" val="135596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FEDERAL REGULATIONS &amp;</a:t>
            </a:r>
            <a:r>
              <a:rPr lang="en-US" b="1" baseline="0" dirty="0"/>
              <a:t> COMPLIANCE</a:t>
            </a:r>
            <a:endParaRPr lang="en-US" b="1" dirty="0"/>
          </a:p>
          <a:p>
            <a:r>
              <a:rPr lang="en-US" dirty="0"/>
              <a:t>CDL drivers require</a:t>
            </a:r>
            <a:r>
              <a:rPr lang="en-US" baseline="0" dirty="0"/>
              <a:t> oversight due to federal and state regulations</a:t>
            </a:r>
          </a:p>
          <a:p>
            <a:pPr marL="171450" indent="-171450">
              <a:buFont typeface="Arial" panose="020B0604020202020204" pitchFamily="34" charset="0"/>
              <a:buChar char="•"/>
            </a:pPr>
            <a:r>
              <a:rPr lang="en-US" baseline="0" dirty="0"/>
              <a:t>  Library bookmobile drivers are sort of their own class – in between the more common scenarios for CDLs. Federal requirements vs. Best practices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May be exempt from some regulations, but not all (these are our examples which seems fairly common)</a:t>
            </a:r>
          </a:p>
          <a:p>
            <a:r>
              <a:rPr lang="en-US" b="1" baseline="0" dirty="0"/>
              <a:t>Hiring paperwork/employee folder</a:t>
            </a:r>
            <a:r>
              <a:rPr lang="en-US" baseline="0" dirty="0"/>
              <a:t>: If they already have a CDL then asking information regarding previous motor carriers in previous 3 years employment history</a:t>
            </a:r>
          </a:p>
          <a:p>
            <a:pPr marL="171450" indent="-171450">
              <a:buFont typeface="Arial" panose="020B0604020202020204" pitchFamily="34" charset="0"/>
              <a:buChar char="•"/>
            </a:pPr>
            <a:r>
              <a:rPr lang="en-US" baseline="0" dirty="0"/>
              <a:t>  Certification of Violations</a:t>
            </a:r>
          </a:p>
          <a:p>
            <a:pPr marL="171450" indent="-171450">
              <a:buFont typeface="Arial" panose="020B0604020202020204" pitchFamily="34" charset="0"/>
              <a:buChar char="•"/>
            </a:pPr>
            <a:r>
              <a:rPr lang="en-US" baseline="0" dirty="0"/>
              <a:t>  Must include a MVR within 30 days of hire</a:t>
            </a:r>
          </a:p>
          <a:p>
            <a:pPr marL="171450" indent="-171450">
              <a:buFont typeface="Arial" panose="020B0604020202020204" pitchFamily="34" charset="0"/>
              <a:buChar char="•"/>
            </a:pPr>
            <a:r>
              <a:rPr lang="en-US" baseline="0" dirty="0"/>
              <a:t>  Human Resources must keep a separate “accident file” and D&amp;A testing file in personnel folders of CDL driving employees</a:t>
            </a:r>
          </a:p>
          <a:p>
            <a:r>
              <a:rPr lang="en-US" b="1" baseline="0" dirty="0"/>
              <a:t>Medical card </a:t>
            </a:r>
            <a:r>
              <a:rPr lang="en-US" baseline="0" dirty="0"/>
              <a:t>– if applicable, copies of this must be kept on file with HR and guidelines followed for renewals. </a:t>
            </a:r>
          </a:p>
          <a:p>
            <a:r>
              <a:rPr lang="en-US" b="1" baseline="0" dirty="0"/>
              <a:t>Mandatory drug and alcohol training and testing </a:t>
            </a:r>
            <a:r>
              <a:rPr lang="en-US" baseline="0" dirty="0"/>
              <a:t>- No organization is exempt! </a:t>
            </a:r>
          </a:p>
          <a:p>
            <a:pPr marL="171450" indent="-171450">
              <a:buFont typeface="Arial" panose="020B0604020202020204" pitchFamily="34" charset="0"/>
              <a:buChar char="•"/>
            </a:pPr>
            <a:r>
              <a:rPr lang="en-US" baseline="0" dirty="0"/>
              <a:t>  There are federal protocols for this testing and not all D&amp;A tests and D&amp;A test facilities are in compliance. </a:t>
            </a:r>
          </a:p>
          <a:p>
            <a:pPr marL="171450" indent="-171450">
              <a:buFont typeface="Arial" panose="020B0604020202020204" pitchFamily="34" charset="0"/>
              <a:buChar char="•"/>
            </a:pPr>
            <a:r>
              <a:rPr lang="en-US" baseline="0" dirty="0"/>
              <a:t>  Part of the D&amp;A regulations pertain to random testing of CDL drivers – annual targets of 25% of CDL drivers for drug testing, and 10% for alcohol (potential $1,000 civil penalty per missed occurrence</a:t>
            </a:r>
          </a:p>
          <a:p>
            <a:r>
              <a:rPr lang="en-US" baseline="0" dirty="0"/>
              <a:t>    Refusal to take a drug/alcohol test is considered/treated as a positive result. There are federal guidelines to follow should an employee refuse a D&amp;A test and/or if their test result is positive.</a:t>
            </a:r>
          </a:p>
          <a:p>
            <a:pPr marL="171450" indent="-171450">
              <a:buFont typeface="Arial" panose="020B0604020202020204" pitchFamily="34" charset="0"/>
              <a:buChar char="•"/>
            </a:pPr>
            <a:r>
              <a:rPr lang="en-US" baseline="0" dirty="0"/>
              <a:t>  ADDITIONALLY, there are certain accident situations which require D&amp;A testing within 2 hours of the incident. </a:t>
            </a:r>
          </a:p>
          <a:p>
            <a:pPr marL="171450" indent="-171450">
              <a:buFont typeface="Arial" panose="020B0604020202020204" pitchFamily="34" charset="0"/>
              <a:buChar char="•"/>
            </a:pPr>
            <a:r>
              <a:rPr lang="en-US" baseline="0" dirty="0"/>
              <a:t>  Training component to D&amp;A testing – required to have a comprehensive D&amp;A policy that specifically addresses CDL drivers, consequences, etc. and must show documentation of this training. </a:t>
            </a:r>
          </a:p>
          <a:p>
            <a:r>
              <a:rPr lang="en-US" baseline="0" dirty="0"/>
              <a:t>    Also, those who supervise and/or directly manage CDL drivers must take a mandatory one-time 2 hour training and D&amp;A and determining reasonable suspicion. </a:t>
            </a:r>
          </a:p>
          <a:p>
            <a:pPr marL="171450" indent="-171450">
              <a:buFont typeface="Arial" panose="020B0604020202020204" pitchFamily="34" charset="0"/>
              <a:buChar char="•"/>
            </a:pPr>
            <a:r>
              <a:rPr lang="en-US" baseline="0" dirty="0"/>
              <a:t>  Best advice: consortium!</a:t>
            </a:r>
          </a:p>
          <a:p>
            <a:r>
              <a:rPr lang="en-US" b="1" baseline="0" dirty="0"/>
              <a:t>Accident/infraction reporting - </a:t>
            </a:r>
            <a:r>
              <a:rPr lang="en-US" dirty="0"/>
              <a:t>The driver must notify his/her employer within 30 days of the date of conviction.</a:t>
            </a:r>
          </a:p>
          <a:p>
            <a:pPr marL="171450" indent="-171450">
              <a:buFont typeface="Arial" panose="020B0604020202020204" pitchFamily="34" charset="0"/>
              <a:buChar char="•"/>
            </a:pPr>
            <a:r>
              <a:rPr lang="en-US" b="1" baseline="0" dirty="0"/>
              <a:t>  </a:t>
            </a:r>
            <a:r>
              <a:rPr lang="en-US" b="0" baseline="0" dirty="0"/>
              <a:t>R</a:t>
            </a:r>
            <a:r>
              <a:rPr lang="en-US" b="0" dirty="0"/>
              <a:t>equired to inform supervisors (or Human Resources, if supervisor is not available) of any tickets/vehicular infractions, or of any changes in driving status </a:t>
            </a:r>
            <a:r>
              <a:rPr lang="en-US" dirty="0"/>
              <a:t>(specifically a suspension, cancellation, or revocation of a license) within 24 hours or the next business day from the date of the action.</a:t>
            </a:r>
          </a:p>
          <a:p>
            <a:r>
              <a:rPr lang="en-US" b="1" dirty="0"/>
              <a:t>Pre- and Post-Trip Inspection Documentation</a:t>
            </a:r>
            <a:r>
              <a:rPr lang="en-US" b="1" baseline="0" dirty="0"/>
              <a:t> - </a:t>
            </a:r>
            <a:r>
              <a:rPr lang="en-US" dirty="0"/>
              <a:t>Under Federal laws (49 CFR 392.7 and 49 CFR 392.</a:t>
            </a:r>
            <a:r>
              <a:rPr lang="en-US" b="1" dirty="0"/>
              <a:t>8) </a:t>
            </a:r>
            <a:r>
              <a:rPr lang="en-US" b="0" dirty="0"/>
              <a:t>CDL drivers must inspect their vehicle daily (as assigned) and complete the proper pre/post inspection forms</a:t>
            </a:r>
            <a:r>
              <a:rPr lang="en-US" dirty="0"/>
              <a:t>. </a:t>
            </a:r>
          </a:p>
          <a:p>
            <a:pPr marL="171450" indent="-171450">
              <a:buFont typeface="Arial" panose="020B0604020202020204" pitchFamily="34" charset="0"/>
              <a:buChar char="•"/>
            </a:pPr>
            <a:r>
              <a:rPr lang="en-US" dirty="0"/>
              <a:t>  Any vehicle maintenance concerns should be reported to the property authorities immediately,</a:t>
            </a:r>
            <a:r>
              <a:rPr lang="en-US" baseline="0" dirty="0"/>
              <a:t> documenting repairs, etc. (CYA)</a:t>
            </a:r>
            <a:endParaRPr lang="en-US" dirty="0"/>
          </a:p>
          <a:p>
            <a:pPr defTabSz="931774">
              <a:defRPr/>
            </a:pPr>
            <a:r>
              <a:rPr lang="en-US" b="1" dirty="0"/>
              <a:t>Federal law prohibits the use of hand-held cell phones (either for calls, texting, or internet service) by a CDL driver while driving a CMV, except in the case of emergency.</a:t>
            </a:r>
            <a:r>
              <a:rPr lang="en-US" dirty="0"/>
              <a:t> </a:t>
            </a:r>
          </a:p>
          <a:p>
            <a:pPr marL="171450" indent="-171450" defTabSz="931774">
              <a:buFont typeface="Arial" panose="020B0604020202020204" pitchFamily="34" charset="0"/>
              <a:buChar char="•"/>
              <a:defRPr/>
            </a:pPr>
            <a:r>
              <a:rPr lang="en-US" dirty="0"/>
              <a:t>  Penalties for doing so include the possibility of a $2,750 fine on the individual and possible license suspension. </a:t>
            </a:r>
          </a:p>
          <a:p>
            <a:pPr marL="171450" indent="-171450" defTabSz="931774">
              <a:buFont typeface="Arial" panose="020B0604020202020204" pitchFamily="34" charset="0"/>
              <a:buChar char="•"/>
              <a:defRPr/>
            </a:pPr>
            <a:r>
              <a:rPr lang="en-US" dirty="0"/>
              <a:t>  This rulemaking restricts a CMV driver from holding a mobile device to make a call, or dialing by pressing more than a single button. </a:t>
            </a:r>
          </a:p>
          <a:p>
            <a:pPr defTabSz="931774">
              <a:defRPr/>
            </a:pPr>
            <a:r>
              <a:rPr lang="en-US" dirty="0"/>
              <a:t>        CMV drivers who use a mobile phone while driving can only use a hands-free phone located in close proximity. </a:t>
            </a:r>
            <a:r>
              <a:rPr lang="en-US" baseline="0" dirty="0"/>
              <a:t>Some hands-free options such as one-touch dialing and dialing by voice are allowed.</a:t>
            </a:r>
            <a:endParaRPr lang="en-US" dirty="0"/>
          </a:p>
          <a:p>
            <a:endParaRPr lang="en-US" baseline="0" dirty="0"/>
          </a:p>
          <a:p>
            <a:r>
              <a:rPr lang="en-US" b="1" baseline="0" dirty="0"/>
              <a:t>BEST PRACTICES </a:t>
            </a:r>
            <a:endParaRPr lang="en-US" b="0" baseline="0" dirty="0"/>
          </a:p>
          <a:p>
            <a:r>
              <a:rPr lang="en-US" baseline="0" dirty="0"/>
              <a:t>Although the following are typically not required of libraries due to governmental exemption, they are required of private motor carriers (regardless of size) and are considered industry standards. KCC staff made it clear that they highly recommended our library consider adopting these practices since, in the event of an accident/mishap, our organization would be a target for inspection and a focus for predatory attorneys. As they pointed out, libraries aren’t the kind of big business that can simply raise the prices of our goods to off-set a million dollar settlement resulting from negligence. Putting the following practices in to place would, in their words, “reduce the chinks in our liability armor.”</a:t>
            </a:r>
          </a:p>
          <a:p>
            <a:r>
              <a:rPr lang="en-US" b="1" baseline="0" dirty="0"/>
              <a:t>Document Driver Training </a:t>
            </a:r>
            <a:r>
              <a:rPr lang="en-US" baseline="0" dirty="0"/>
              <a:t>– internal or external</a:t>
            </a:r>
          </a:p>
          <a:p>
            <a:pPr marL="171450" indent="-171450">
              <a:buFont typeface="Arial" panose="020B0604020202020204" pitchFamily="34" charset="0"/>
              <a:buChar char="•"/>
            </a:pPr>
            <a:r>
              <a:rPr lang="en-US" baseline="0" dirty="0"/>
              <a:t>  We document number of hours each driver spends in training once they acquire their permit, as well as what instruction was given. </a:t>
            </a:r>
          </a:p>
          <a:p>
            <a:pPr marL="171450" indent="-171450">
              <a:buFont typeface="Arial" panose="020B0604020202020204" pitchFamily="34" charset="0"/>
              <a:buChar char="•"/>
            </a:pPr>
            <a:r>
              <a:rPr lang="en-US" baseline="0" dirty="0"/>
              <a:t>  For our driving and maneuvering training we have a very thorough form that allows for documentation of a number of driving behaviors (examples available). </a:t>
            </a:r>
          </a:p>
          <a:p>
            <a:pPr marL="171450" indent="-171450">
              <a:buFont typeface="Arial" panose="020B0604020202020204" pitchFamily="34" charset="0"/>
              <a:buChar char="•"/>
            </a:pPr>
            <a:r>
              <a:rPr lang="en-US" baseline="0" dirty="0"/>
              <a:t>  Additionally, document any continued training and education – at the least an annual review of basic operational information, plus the federal requirement to instruct drivers on the Whistleblower Protection law</a:t>
            </a:r>
          </a:p>
          <a:p>
            <a:r>
              <a:rPr lang="en-US" baseline="0" dirty="0"/>
              <a:t>          </a:t>
            </a:r>
            <a:r>
              <a:rPr lang="en-US" dirty="0"/>
              <a:t>CDL drivers </a:t>
            </a:r>
            <a:r>
              <a:rPr lang="en-US" b="1" dirty="0"/>
              <a:t>have the legal right to decline operating any vehicle should they have reasonable evidence that it would not be safe</a:t>
            </a:r>
            <a:r>
              <a:rPr lang="en-US" dirty="0"/>
              <a:t> (either by themselves or others) to do so. Per federal law, 40 U.S.C. 31105, drivers who refuse to violate safety regulations, including the operation of an unsafe vehicle, are protected against retaliatory action by their employers.</a:t>
            </a:r>
          </a:p>
          <a:p>
            <a:r>
              <a:rPr lang="en-US" b="1" dirty="0"/>
              <a:t>Vehicle</a:t>
            </a:r>
            <a:r>
              <a:rPr lang="en-US" b="1" baseline="0" dirty="0"/>
              <a:t> Maintenance Log</a:t>
            </a:r>
            <a:r>
              <a:rPr lang="en-US" baseline="0" dirty="0"/>
              <a:t> – Important for general operations, but also in cases of accident investigation (and in multi-vehicle fleets)</a:t>
            </a:r>
            <a:endParaRPr lang="en-US" dirty="0"/>
          </a:p>
          <a:p>
            <a:r>
              <a:rPr lang="en-US" b="1" dirty="0"/>
              <a:t>Minimum Medical Requirements </a:t>
            </a:r>
            <a:r>
              <a:rPr lang="en-US" dirty="0"/>
              <a:t>– Even if your organization is exempt from the medical card requirement it will benefit your org if you set a minimum requirements. </a:t>
            </a:r>
          </a:p>
          <a:p>
            <a:pPr marL="171450" indent="-171450">
              <a:buFont typeface="Arial" panose="020B0604020202020204" pitchFamily="34" charset="0"/>
              <a:buChar char="•"/>
            </a:pPr>
            <a:r>
              <a:rPr lang="en-US" dirty="0"/>
              <a:t>  Sometimes, your organization insurance will set limits. </a:t>
            </a:r>
          </a:p>
          <a:p>
            <a:pPr marL="171450" indent="-171450">
              <a:buFont typeface="Arial" panose="020B0604020202020204" pitchFamily="34" charset="0"/>
              <a:buChar char="•"/>
            </a:pPr>
            <a:r>
              <a:rPr lang="en-US" dirty="0"/>
              <a:t>  For example, in Kansas local school districts that own and operate their own bus fleet are exempt from the medical requirement because they are considered a local governmental entity. However, there are requirements put in place by the KDHE that mirrors the DOT physical criteria.</a:t>
            </a:r>
          </a:p>
          <a:p>
            <a:r>
              <a:rPr lang="en-US" b="1" dirty="0"/>
              <a:t>Organizational Membership </a:t>
            </a:r>
            <a:r>
              <a:rPr lang="en-US" dirty="0"/>
              <a:t>- Finally, it’s important that you stay abreast of any changes to CDL training and/or operational requirements. Consider joining a state or national organization that monitors and educates about the industry. </a:t>
            </a:r>
          </a:p>
          <a:p>
            <a:pPr marL="171450" indent="-171450">
              <a:buFont typeface="Arial" panose="020B0604020202020204" pitchFamily="34" charset="0"/>
              <a:buChar char="•"/>
            </a:pPr>
            <a:r>
              <a:rPr lang="en-US" dirty="0"/>
              <a:t>  EX: Truckers Against Trafficking training.</a:t>
            </a:r>
          </a:p>
          <a:p>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5</a:t>
            </a:fld>
            <a:endParaRPr lang="en-US"/>
          </a:p>
        </p:txBody>
      </p:sp>
    </p:spTree>
    <p:extLst>
      <p:ext uri="{BB962C8B-B14F-4D97-AF65-F5344CB8AC3E}">
        <p14:creationId xmlns:p14="http://schemas.microsoft.com/office/powerpoint/2010/main" val="324592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chemeClr val="bg1"/>
                </a:solidFill>
              </a:rPr>
              <a:t>Cost of Exam/license/renewal</a:t>
            </a:r>
          </a:p>
          <a:p>
            <a:pPr lvl="1"/>
            <a:r>
              <a:rPr lang="en-US" dirty="0">
                <a:solidFill>
                  <a:schemeClr val="bg1"/>
                </a:solidFill>
              </a:rPr>
              <a:t>Potentially</a:t>
            </a:r>
            <a:r>
              <a:rPr lang="en-US" baseline="0" dirty="0">
                <a:solidFill>
                  <a:schemeClr val="bg1"/>
                </a:solidFill>
              </a:rPr>
              <a:t> h</a:t>
            </a:r>
            <a:r>
              <a:rPr lang="en-US" dirty="0">
                <a:solidFill>
                  <a:schemeClr val="bg1"/>
                </a:solidFill>
              </a:rPr>
              <a:t>igher fines for vehicular infractions and moving violations in commercial or personal vehicle (at discretion of responding</a:t>
            </a:r>
            <a:r>
              <a:rPr lang="en-US" baseline="0" dirty="0">
                <a:solidFill>
                  <a:schemeClr val="bg1"/>
                </a:solidFill>
              </a:rPr>
              <a:t> officer)</a:t>
            </a:r>
            <a:r>
              <a:rPr lang="en-US" dirty="0">
                <a:solidFill>
                  <a:schemeClr val="bg1"/>
                </a:solidFill>
              </a:rPr>
              <a:t>.</a:t>
            </a:r>
          </a:p>
          <a:p>
            <a:pPr lvl="1"/>
            <a:r>
              <a:rPr lang="en-US" dirty="0">
                <a:solidFill>
                  <a:schemeClr val="bg1"/>
                </a:solidFill>
              </a:rPr>
              <a:t>Loss of license for multiple moving violations within a 3 year period.</a:t>
            </a:r>
          </a:p>
          <a:p>
            <a:pPr lvl="1"/>
            <a:endParaRPr lang="en-US" dirty="0">
              <a:solidFill>
                <a:schemeClr val="bg1"/>
              </a:solidFill>
            </a:endParaRPr>
          </a:p>
          <a:p>
            <a:pPr fontAlgn="base"/>
            <a:r>
              <a:rPr lang="en-US" dirty="0"/>
              <a:t>The severity of your consequence depends a lot on which type of traffic ticket you receive. Some offenses disqualify you from keeping your CDL and from ever applying for one again. This includes serious offenses like operating a motor vehicle with a blood-alcohol level above the accepted limit, committing manslaughter with a vehicle, leaving the scene of an accident, and using a commercial vehicle in the commission of a felony. In fact, many felonies are grounds for loss of a commercial driver’s license.</a:t>
            </a:r>
          </a:p>
          <a:p>
            <a:pPr fontAlgn="base"/>
            <a:endParaRPr lang="en-US" dirty="0"/>
          </a:p>
          <a:p>
            <a:pPr fontAlgn="base"/>
            <a:r>
              <a:rPr lang="en-US" dirty="0"/>
              <a:t>However, other tickets may not have such serious consequences. For example, speeding a little bit or parking incorrectly may not be an issue unless you get multiple tickets for the same offense over a period of time.</a:t>
            </a:r>
          </a:p>
          <a:p>
            <a:pPr fontAlgn="base"/>
            <a:r>
              <a:rPr lang="en-US" dirty="0"/>
              <a:t>Multiple Tickets</a:t>
            </a:r>
          </a:p>
          <a:p>
            <a:pPr fontAlgn="base"/>
            <a:endParaRPr lang="en-US" dirty="0"/>
          </a:p>
          <a:p>
            <a:pPr fontAlgn="base"/>
            <a:r>
              <a:rPr lang="en-US" dirty="0"/>
              <a:t>Even if you never get driving tickets that are considered serious on their own, receiving multiple tickets can eventually spell bad news for your commercial driver’s license. This is legislated on a statewide level, so you may wish to consult your CDL handbook to find out how many tickets in what period of time may result in your license getting revoked.</a:t>
            </a:r>
          </a:p>
          <a:p>
            <a:pPr fontAlgn="base"/>
            <a:r>
              <a:rPr lang="en-US" dirty="0"/>
              <a:t>In some states, for example, getting two or more tickets in a six-month time period may result in the temporary suspension of your commercial driver’s license. Getting more tickets in a shorter time frame may result in your CDL being permanently revoked.</a:t>
            </a:r>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No diversions allowed</a:t>
            </a:r>
          </a:p>
          <a:p>
            <a:pPr fontAlgn="base"/>
            <a:endParaRPr lang="en-US" dirty="0">
              <a:solidFill>
                <a:schemeClr val="bg1"/>
              </a:solidFill>
            </a:endParaRPr>
          </a:p>
          <a:p>
            <a:pPr defTabSz="931774" fontAlgn="base">
              <a:defRPr/>
            </a:pPr>
            <a:r>
              <a:rPr lang="en-US" dirty="0">
                <a:solidFill>
                  <a:schemeClr val="bg1"/>
                </a:solidFill>
              </a:rPr>
              <a:t>State specific restrictions – Kansas </a:t>
            </a:r>
            <a:r>
              <a:rPr lang="en-US" dirty="0"/>
              <a:t>CDL holders should also be advised that blood alcohol concentration (BAC) limits are much lower for them when they are driving their commercial vehicle. Operating a commercial vehicle with a BAC of 0.04 —the rough equivalent of 8 ounces of beer or one ounce of liquor consumed within an hour for someone weighing 200 pounds — is enough to be charged with a crime. But there are limits for CDL drivers even if they are </a:t>
            </a:r>
            <a:r>
              <a:rPr lang="en-US" b="1" dirty="0"/>
              <a:t>driving personal vehicles</a:t>
            </a:r>
            <a:r>
              <a:rPr lang="en-US" dirty="0"/>
              <a:t> – </a:t>
            </a:r>
            <a:r>
              <a:rPr lang="en-US" b="1" dirty="0"/>
              <a:t>in Kansas if a CDL driver is driving a non-commercial vehicle and is stopped/tested and found to have </a:t>
            </a:r>
            <a:r>
              <a:rPr lang="en-US" b="1" u="sng" dirty="0"/>
              <a:t>ANY measurable amount of alcohol</a:t>
            </a:r>
            <a:r>
              <a:rPr lang="en-US" b="1" dirty="0"/>
              <a:t> in their bloodstream they will be legally put out of service for the next 24 hours</a:t>
            </a:r>
            <a:r>
              <a:rPr lang="en-US" dirty="0"/>
              <a:t> (can’t drive). It isn’t an arrest, per se, but it is a legal order not to drive and could result in missed work time/service.</a:t>
            </a:r>
          </a:p>
          <a:p>
            <a:pPr fontAlgn="base"/>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6</a:t>
            </a:fld>
            <a:endParaRPr lang="en-US"/>
          </a:p>
        </p:txBody>
      </p:sp>
    </p:spTree>
    <p:extLst>
      <p:ext uri="{BB962C8B-B14F-4D97-AF65-F5344CB8AC3E}">
        <p14:creationId xmlns:p14="http://schemas.microsoft.com/office/powerpoint/2010/main" val="215163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New service</a:t>
            </a:r>
            <a:r>
              <a:rPr lang="en-US" baseline="0" dirty="0"/>
              <a:t> models – more materials/better selection. Plus people like the brighter lighting and more space (not bumping in to each other). LAP bus…mobile preschool.</a:t>
            </a:r>
          </a:p>
          <a:p>
            <a:endParaRPr lang="en-US" baseline="0" dirty="0"/>
          </a:p>
          <a:p>
            <a:r>
              <a:rPr lang="en-US" baseline="0" dirty="0"/>
              <a:t>Parking and storage – many of these new, larger vehicles are…larger – wider, longer and taller. Pre-existing library garages may not be of sufficient size, require outside the box thinking (LAP bus – offsite at Forbes)/compromises (no A/C).</a:t>
            </a:r>
            <a:endParaRPr lang="en-US" dirty="0"/>
          </a:p>
          <a:p>
            <a:endParaRPr lang="en-US" dirty="0"/>
          </a:p>
          <a:p>
            <a:r>
              <a:rPr lang="en-US" dirty="0"/>
              <a:t>Vehicle</a:t>
            </a:r>
            <a:r>
              <a:rPr lang="en-US" baseline="0" dirty="0"/>
              <a:t> operation – Diesel, more complex than older vehicles and both mechanics and drivers need to have a good working knowledge (DEF/DPF, air brakes, pre/post inspection sheet (driver’s expected by law to have a solid working knowledge of vehicle components and operation</a:t>
            </a:r>
          </a:p>
          <a:p>
            <a:r>
              <a:rPr lang="en-US" baseline="0" dirty="0"/>
              <a:t>Generators – preferred energy source – flexible parking, but more noise and fumes</a:t>
            </a:r>
          </a:p>
          <a:p>
            <a:r>
              <a:rPr lang="en-US" baseline="0" dirty="0"/>
              <a:t>Vehicle maintenance – specialized, staff may need extra training to perform service in –house. Also, options may be limited when it comes to warranty work. Ask for this info in your RFP – where does it have to go to get service while under warranty (can be close or hundreds of miles away)</a:t>
            </a:r>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7</a:t>
            </a:fld>
            <a:endParaRPr lang="en-US"/>
          </a:p>
        </p:txBody>
      </p:sp>
    </p:spTree>
    <p:extLst>
      <p:ext uri="{BB962C8B-B14F-4D97-AF65-F5344CB8AC3E}">
        <p14:creationId xmlns:p14="http://schemas.microsoft.com/office/powerpoint/2010/main" val="408429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Third-party analysis of work and current classification and compensation</a:t>
            </a:r>
          </a:p>
          <a:p>
            <a:pPr defTabSz="931774">
              <a:defRPr/>
            </a:pPr>
            <a:r>
              <a:rPr lang="en-US" dirty="0">
                <a:solidFill>
                  <a:schemeClr val="tx1"/>
                </a:solidFill>
              </a:rPr>
              <a:t>Offers suggestions for any shifting to help your organization be more in-line with others in the industry.</a:t>
            </a:r>
          </a:p>
          <a:p>
            <a:endParaRPr lang="en-US" dirty="0"/>
          </a:p>
        </p:txBody>
      </p:sp>
      <p:sp>
        <p:nvSpPr>
          <p:cNvPr id="4" name="Slide Number Placeholder 3"/>
          <p:cNvSpPr>
            <a:spLocks noGrp="1"/>
          </p:cNvSpPr>
          <p:nvPr>
            <p:ph type="sldNum" sz="quarter" idx="10"/>
          </p:nvPr>
        </p:nvSpPr>
        <p:spPr/>
        <p:txBody>
          <a:bodyPr/>
          <a:lstStyle/>
          <a:p>
            <a:fld id="{B57DC08E-36BE-43F3-9689-71E00E5D9D85}" type="slidenum">
              <a:rPr lang="en-US" smtClean="0"/>
              <a:t>8</a:t>
            </a:fld>
            <a:endParaRPr lang="en-US"/>
          </a:p>
        </p:txBody>
      </p:sp>
    </p:spTree>
    <p:extLst>
      <p:ext uri="{BB962C8B-B14F-4D97-AF65-F5344CB8AC3E}">
        <p14:creationId xmlns:p14="http://schemas.microsoft.com/office/powerpoint/2010/main" val="1698835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7DC08E-36BE-43F3-9689-71E00E5D9D85}" type="slidenum">
              <a:rPr lang="en-US" smtClean="0"/>
              <a:t>9</a:t>
            </a:fld>
            <a:endParaRPr lang="en-US"/>
          </a:p>
        </p:txBody>
      </p:sp>
    </p:spTree>
    <p:extLst>
      <p:ext uri="{BB962C8B-B14F-4D97-AF65-F5344CB8AC3E}">
        <p14:creationId xmlns:p14="http://schemas.microsoft.com/office/powerpoint/2010/main" val="44874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10/14/2018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10/14/2018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10/14/2018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10/14/2018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10/14/2018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Get the Facts About CDLs</a:t>
            </a:r>
            <a:endParaRPr lang="en-US" dirty="0"/>
          </a:p>
        </p:txBody>
      </p:sp>
      <p:sp>
        <p:nvSpPr>
          <p:cNvPr id="3" name="Subtitle 2"/>
          <p:cNvSpPr>
            <a:spLocks noGrp="1"/>
          </p:cNvSpPr>
          <p:nvPr>
            <p:ph type="subTitle" idx="1"/>
          </p:nvPr>
        </p:nvSpPr>
        <p:spPr/>
        <p:txBody>
          <a:bodyPr>
            <a:normAutofit fontScale="85000" lnSpcReduction="10000"/>
          </a:bodyPr>
          <a:lstStyle/>
          <a:p>
            <a:r>
              <a:rPr lang="en-US" dirty="0"/>
              <a:t>Michelle Stottlemire </a:t>
            </a:r>
          </a:p>
          <a:p>
            <a:r>
              <a:rPr lang="en-US" dirty="0"/>
              <a:t>Topeka &amp; Shawnee County Public Library</a:t>
            </a:r>
          </a:p>
        </p:txBody>
      </p:sp>
    </p:spTree>
    <p:extLst>
      <p:ext uri="{BB962C8B-B14F-4D97-AF65-F5344CB8AC3E}">
        <p14:creationId xmlns:p14="http://schemas.microsoft.com/office/powerpoint/2010/main" val="49495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9"/>
            <a:ext cx="8187071" cy="2861298"/>
          </a:xfrm>
        </p:spPr>
        <p:txBody>
          <a:bodyPr/>
          <a:lstStyle/>
          <a:p>
            <a:r>
              <a:rPr lang="en-US" dirty="0"/>
              <a:t>Questions?</a:t>
            </a:r>
          </a:p>
        </p:txBody>
      </p:sp>
    </p:spTree>
    <p:extLst>
      <p:ext uri="{BB962C8B-B14F-4D97-AF65-F5344CB8AC3E}">
        <p14:creationId xmlns:p14="http://schemas.microsoft.com/office/powerpoint/2010/main" val="55692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4252" r="14252"/>
          <a:stretch>
            <a:fillRect/>
          </a:stretch>
        </p:blipFill>
        <p:spPr/>
      </p:pic>
      <p:sp>
        <p:nvSpPr>
          <p:cNvPr id="2" name="Title 1"/>
          <p:cNvSpPr>
            <a:spLocks noGrp="1"/>
          </p:cNvSpPr>
          <p:nvPr>
            <p:ph type="title"/>
          </p:nvPr>
        </p:nvSpPr>
        <p:spPr>
          <a:xfrm>
            <a:off x="7688615" y="195124"/>
            <a:ext cx="4368800" cy="1196670"/>
          </a:xfrm>
        </p:spPr>
        <p:txBody>
          <a:bodyPr>
            <a:normAutofit/>
          </a:bodyPr>
          <a:lstStyle/>
          <a:p>
            <a:r>
              <a:rPr lang="en-US" dirty="0"/>
              <a:t>Why go the CDL route? </a:t>
            </a:r>
            <a:br>
              <a:rPr lang="en-US" dirty="0"/>
            </a:br>
            <a:endParaRPr lang="en-US" dirty="0"/>
          </a:p>
        </p:txBody>
      </p:sp>
      <p:sp>
        <p:nvSpPr>
          <p:cNvPr id="4" name="TextBox 3"/>
          <p:cNvSpPr txBox="1"/>
          <p:nvPr/>
        </p:nvSpPr>
        <p:spPr>
          <a:xfrm>
            <a:off x="7349067" y="1301055"/>
            <a:ext cx="4176888" cy="369332"/>
          </a:xfrm>
          <a:prstGeom prst="rect">
            <a:avLst/>
          </a:prstGeom>
          <a:noFill/>
        </p:spPr>
        <p:txBody>
          <a:bodyPr wrap="square" rtlCol="0">
            <a:spAutoFit/>
          </a:bodyPr>
          <a:lstStyle/>
          <a:p>
            <a:pPr lvl="1"/>
            <a:r>
              <a:rPr lang="en-US" dirty="0">
                <a:solidFill>
                  <a:schemeClr val="bg1"/>
                </a:solidFill>
              </a:rPr>
              <a:t>Drivers complete extensive training</a:t>
            </a:r>
          </a:p>
        </p:txBody>
      </p:sp>
      <p:sp>
        <p:nvSpPr>
          <p:cNvPr id="6" name="TextBox 5"/>
          <p:cNvSpPr txBox="1"/>
          <p:nvPr/>
        </p:nvSpPr>
        <p:spPr>
          <a:xfrm>
            <a:off x="7825139" y="3716298"/>
            <a:ext cx="4232275" cy="2862322"/>
          </a:xfrm>
          <a:prstGeom prst="rect">
            <a:avLst/>
          </a:prstGeom>
          <a:noFill/>
        </p:spPr>
        <p:txBody>
          <a:bodyPr wrap="square" rtlCol="0">
            <a:spAutoFit/>
          </a:bodyPr>
          <a:lstStyle/>
          <a:p>
            <a:r>
              <a:rPr lang="en-US" dirty="0">
                <a:solidFill>
                  <a:schemeClr val="bg1"/>
                </a:solidFill>
              </a:rPr>
              <a:t>Restrictions</a:t>
            </a:r>
          </a:p>
          <a:p>
            <a:pPr lvl="1"/>
            <a:r>
              <a:rPr lang="en-US" dirty="0">
                <a:solidFill>
                  <a:schemeClr val="bg1"/>
                </a:solidFill>
              </a:rPr>
              <a:t>Must be at least 21 years of age</a:t>
            </a:r>
          </a:p>
          <a:p>
            <a:pPr lvl="1"/>
            <a:r>
              <a:rPr lang="en-US" dirty="0">
                <a:solidFill>
                  <a:schemeClr val="bg1"/>
                </a:solidFill>
              </a:rPr>
              <a:t>Driving experience and history</a:t>
            </a:r>
          </a:p>
          <a:p>
            <a:pPr lvl="1"/>
            <a:r>
              <a:rPr lang="en-US" dirty="0">
                <a:solidFill>
                  <a:schemeClr val="bg1"/>
                </a:solidFill>
              </a:rPr>
              <a:t>Proof of citizenship or permanent </a:t>
            </a:r>
          </a:p>
          <a:p>
            <a:pPr lvl="1"/>
            <a:r>
              <a:rPr lang="en-US" dirty="0">
                <a:solidFill>
                  <a:schemeClr val="bg1"/>
                </a:solidFill>
              </a:rPr>
              <a:t>    residency</a:t>
            </a:r>
          </a:p>
          <a:p>
            <a:pPr lvl="1"/>
            <a:r>
              <a:rPr lang="en-US" dirty="0">
                <a:solidFill>
                  <a:schemeClr val="bg1"/>
                </a:solidFill>
              </a:rPr>
              <a:t>English proficiency</a:t>
            </a:r>
          </a:p>
          <a:p>
            <a:pPr lvl="1"/>
            <a:r>
              <a:rPr lang="en-US" dirty="0">
                <a:solidFill>
                  <a:schemeClr val="bg1"/>
                </a:solidFill>
              </a:rPr>
              <a:t>Medical and physical requirements</a:t>
            </a:r>
          </a:p>
          <a:p>
            <a:pPr lvl="1"/>
            <a:r>
              <a:rPr lang="en-US" dirty="0">
                <a:solidFill>
                  <a:schemeClr val="bg1"/>
                </a:solidFill>
              </a:rPr>
              <a:t>Criminal background restrictions</a:t>
            </a:r>
          </a:p>
          <a:p>
            <a:endParaRPr lang="en-US" dirty="0">
              <a:solidFill>
                <a:schemeClr val="bg1"/>
              </a:solidFill>
            </a:endParaRPr>
          </a:p>
          <a:p>
            <a:endParaRPr lang="en-US" dirty="0">
              <a:solidFill>
                <a:schemeClr val="bg1"/>
              </a:solidFill>
            </a:endParaRPr>
          </a:p>
        </p:txBody>
      </p:sp>
      <p:sp>
        <p:nvSpPr>
          <p:cNvPr id="7" name="TextBox 6"/>
          <p:cNvSpPr txBox="1"/>
          <p:nvPr/>
        </p:nvSpPr>
        <p:spPr>
          <a:xfrm>
            <a:off x="7825140" y="1983025"/>
            <a:ext cx="4095750" cy="1477328"/>
          </a:xfrm>
          <a:prstGeom prst="rect">
            <a:avLst/>
          </a:prstGeom>
          <a:noFill/>
        </p:spPr>
        <p:txBody>
          <a:bodyPr wrap="square" rtlCol="0">
            <a:spAutoFit/>
          </a:bodyPr>
          <a:lstStyle/>
          <a:p>
            <a:r>
              <a:rPr lang="en-US" dirty="0">
                <a:solidFill>
                  <a:schemeClr val="bg1"/>
                </a:solidFill>
              </a:rPr>
              <a:t>Vehicle legally requires a CDL</a:t>
            </a:r>
          </a:p>
          <a:p>
            <a:pPr lvl="1"/>
            <a:r>
              <a:rPr lang="en-US" dirty="0">
                <a:solidFill>
                  <a:schemeClr val="bg1"/>
                </a:solidFill>
              </a:rPr>
              <a:t>26,001 </a:t>
            </a:r>
            <a:r>
              <a:rPr lang="en-US" dirty="0" err="1">
                <a:solidFill>
                  <a:schemeClr val="bg1"/>
                </a:solidFill>
              </a:rPr>
              <a:t>lbs</a:t>
            </a:r>
            <a:r>
              <a:rPr lang="en-US" dirty="0">
                <a:solidFill>
                  <a:schemeClr val="bg1"/>
                </a:solidFill>
              </a:rPr>
              <a:t> + GVWR</a:t>
            </a:r>
          </a:p>
          <a:p>
            <a:pPr lvl="1"/>
            <a:r>
              <a:rPr lang="en-US" dirty="0">
                <a:solidFill>
                  <a:schemeClr val="bg1"/>
                </a:solidFill>
              </a:rPr>
              <a:t>Towing 10,001 </a:t>
            </a:r>
            <a:r>
              <a:rPr lang="en-US" dirty="0" err="1">
                <a:solidFill>
                  <a:schemeClr val="bg1"/>
                </a:solidFill>
              </a:rPr>
              <a:t>lbs</a:t>
            </a:r>
            <a:r>
              <a:rPr lang="en-US" dirty="0">
                <a:solidFill>
                  <a:schemeClr val="bg1"/>
                </a:solidFill>
              </a:rPr>
              <a:t>+</a:t>
            </a:r>
          </a:p>
          <a:p>
            <a:pPr lvl="1"/>
            <a:r>
              <a:rPr lang="en-US" dirty="0">
                <a:solidFill>
                  <a:schemeClr val="bg1"/>
                </a:solidFill>
              </a:rPr>
              <a:t>16+ passengers</a:t>
            </a:r>
          </a:p>
          <a:p>
            <a:pPr lvl="1"/>
            <a:r>
              <a:rPr lang="en-US" dirty="0">
                <a:solidFill>
                  <a:schemeClr val="bg1"/>
                </a:solidFill>
              </a:rPr>
              <a:t>Hazardous materials</a:t>
            </a:r>
          </a:p>
        </p:txBody>
      </p:sp>
    </p:spTree>
    <p:extLst>
      <p:ext uri="{BB962C8B-B14F-4D97-AF65-F5344CB8AC3E}">
        <p14:creationId xmlns:p14="http://schemas.microsoft.com/office/powerpoint/2010/main" val="40981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868410" y="140511"/>
            <a:ext cx="9053487" cy="1099862"/>
          </a:xfrm>
        </p:spPr>
        <p:txBody>
          <a:bodyPr/>
          <a:lstStyle/>
          <a:p>
            <a:pPr algn="ctr"/>
            <a:r>
              <a:rPr lang="en-US" dirty="0"/>
              <a:t>How to train your driver</a:t>
            </a:r>
          </a:p>
        </p:txBody>
      </p:sp>
      <p:sp>
        <p:nvSpPr>
          <p:cNvPr id="2" name="TextBox 1"/>
          <p:cNvSpPr txBox="1"/>
          <p:nvPr/>
        </p:nvSpPr>
        <p:spPr>
          <a:xfrm>
            <a:off x="4035775" y="1114399"/>
            <a:ext cx="4109155" cy="400110"/>
          </a:xfrm>
          <a:prstGeom prst="rect">
            <a:avLst/>
          </a:prstGeom>
          <a:noFill/>
        </p:spPr>
        <p:txBody>
          <a:bodyPr wrap="square" rtlCol="0">
            <a:spAutoFit/>
          </a:bodyPr>
          <a:lstStyle/>
          <a:p>
            <a:pPr algn="ctr"/>
            <a:r>
              <a:rPr lang="en-US" sz="2000" b="1" dirty="0"/>
              <a:t>INTERNAL TRAINING</a:t>
            </a:r>
          </a:p>
        </p:txBody>
      </p:sp>
      <p:sp>
        <p:nvSpPr>
          <p:cNvPr id="3" name="TextBox 2"/>
          <p:cNvSpPr txBox="1"/>
          <p:nvPr/>
        </p:nvSpPr>
        <p:spPr>
          <a:xfrm>
            <a:off x="1986843" y="1488729"/>
            <a:ext cx="3804355" cy="1200329"/>
          </a:xfrm>
          <a:prstGeom prst="rect">
            <a:avLst/>
          </a:prstGeom>
          <a:noFill/>
        </p:spPr>
        <p:txBody>
          <a:bodyPr wrap="square" rtlCol="0">
            <a:spAutoFit/>
          </a:bodyPr>
          <a:lstStyle/>
          <a:p>
            <a:pPr algn="ctr"/>
            <a:r>
              <a:rPr lang="en-US" u="sng" dirty="0"/>
              <a:t>Pros</a:t>
            </a:r>
          </a:p>
          <a:p>
            <a:pPr algn="ctr"/>
            <a:r>
              <a:rPr lang="en-US" dirty="0"/>
              <a:t>Budget-friendly</a:t>
            </a:r>
          </a:p>
          <a:p>
            <a:pPr algn="ctr"/>
            <a:r>
              <a:rPr lang="en-US" dirty="0"/>
              <a:t>Individually tailored to organization</a:t>
            </a:r>
          </a:p>
          <a:p>
            <a:pPr algn="ctr"/>
            <a:r>
              <a:rPr lang="en-US" dirty="0"/>
              <a:t>More control over content and quality</a:t>
            </a:r>
          </a:p>
        </p:txBody>
      </p:sp>
      <p:sp>
        <p:nvSpPr>
          <p:cNvPr id="7" name="TextBox 6"/>
          <p:cNvSpPr txBox="1"/>
          <p:nvPr/>
        </p:nvSpPr>
        <p:spPr>
          <a:xfrm>
            <a:off x="5791198" y="1488728"/>
            <a:ext cx="4064001" cy="1200329"/>
          </a:xfrm>
          <a:prstGeom prst="rect">
            <a:avLst/>
          </a:prstGeom>
          <a:noFill/>
        </p:spPr>
        <p:txBody>
          <a:bodyPr wrap="square" rtlCol="0">
            <a:spAutoFit/>
          </a:bodyPr>
          <a:lstStyle/>
          <a:p>
            <a:pPr algn="ctr"/>
            <a:r>
              <a:rPr lang="en-US" u="sng" dirty="0"/>
              <a:t>Cons</a:t>
            </a:r>
          </a:p>
          <a:p>
            <a:pPr algn="ctr"/>
            <a:r>
              <a:rPr lang="en-US" dirty="0"/>
              <a:t>Affects staffing and vehicle availability</a:t>
            </a:r>
          </a:p>
          <a:p>
            <a:pPr algn="ctr"/>
            <a:r>
              <a:rPr lang="en-US" dirty="0"/>
              <a:t>Only as good as your best trainer</a:t>
            </a:r>
          </a:p>
          <a:p>
            <a:pPr algn="ctr"/>
            <a:r>
              <a:rPr lang="en-US" dirty="0"/>
              <a:t>Questions about trainer compensation</a:t>
            </a:r>
          </a:p>
        </p:txBody>
      </p:sp>
      <p:sp>
        <p:nvSpPr>
          <p:cNvPr id="5" name="TextBox 4"/>
          <p:cNvSpPr txBox="1"/>
          <p:nvPr/>
        </p:nvSpPr>
        <p:spPr>
          <a:xfrm>
            <a:off x="4312352" y="3106886"/>
            <a:ext cx="3556000" cy="400110"/>
          </a:xfrm>
          <a:prstGeom prst="rect">
            <a:avLst/>
          </a:prstGeom>
          <a:noFill/>
        </p:spPr>
        <p:txBody>
          <a:bodyPr wrap="square" rtlCol="0">
            <a:spAutoFit/>
          </a:bodyPr>
          <a:lstStyle/>
          <a:p>
            <a:pPr algn="ctr"/>
            <a:r>
              <a:rPr lang="en-US" sz="2000" b="1" dirty="0"/>
              <a:t>EXTERNAL TRAINING</a:t>
            </a:r>
          </a:p>
        </p:txBody>
      </p:sp>
      <p:sp>
        <p:nvSpPr>
          <p:cNvPr id="10" name="TextBox 9"/>
          <p:cNvSpPr txBox="1"/>
          <p:nvPr/>
        </p:nvSpPr>
        <p:spPr>
          <a:xfrm>
            <a:off x="1986843" y="3631316"/>
            <a:ext cx="3804355" cy="1200329"/>
          </a:xfrm>
          <a:prstGeom prst="rect">
            <a:avLst/>
          </a:prstGeom>
          <a:noFill/>
        </p:spPr>
        <p:txBody>
          <a:bodyPr wrap="square" rtlCol="0">
            <a:spAutoFit/>
          </a:bodyPr>
          <a:lstStyle/>
          <a:p>
            <a:pPr algn="ctr"/>
            <a:r>
              <a:rPr lang="en-US" u="sng" dirty="0"/>
              <a:t>Pros</a:t>
            </a:r>
          </a:p>
          <a:p>
            <a:pPr algn="ctr"/>
            <a:r>
              <a:rPr lang="en-US" dirty="0"/>
              <a:t>Very experienced instructor </a:t>
            </a:r>
          </a:p>
          <a:p>
            <a:pPr algn="ctr"/>
            <a:r>
              <a:rPr lang="en-US" dirty="0"/>
              <a:t>Less impact on staffing</a:t>
            </a:r>
          </a:p>
          <a:p>
            <a:pPr algn="ctr"/>
            <a:r>
              <a:rPr lang="en-US" dirty="0"/>
              <a:t>Usually comes with a guarantee</a:t>
            </a:r>
          </a:p>
        </p:txBody>
      </p:sp>
      <p:sp>
        <p:nvSpPr>
          <p:cNvPr id="11" name="TextBox 10"/>
          <p:cNvSpPr txBox="1"/>
          <p:nvPr/>
        </p:nvSpPr>
        <p:spPr>
          <a:xfrm>
            <a:off x="6090352" y="3631316"/>
            <a:ext cx="4064001" cy="1200329"/>
          </a:xfrm>
          <a:prstGeom prst="rect">
            <a:avLst/>
          </a:prstGeom>
          <a:noFill/>
        </p:spPr>
        <p:txBody>
          <a:bodyPr wrap="square" rtlCol="0">
            <a:spAutoFit/>
          </a:bodyPr>
          <a:lstStyle/>
          <a:p>
            <a:pPr algn="ctr"/>
            <a:r>
              <a:rPr lang="en-US" u="sng" dirty="0"/>
              <a:t>Cons</a:t>
            </a:r>
          </a:p>
          <a:p>
            <a:pPr algn="ctr"/>
            <a:r>
              <a:rPr lang="en-US" dirty="0"/>
              <a:t>Potential scheduling conflicts</a:t>
            </a:r>
          </a:p>
          <a:p>
            <a:pPr algn="ctr"/>
            <a:r>
              <a:rPr lang="en-US" dirty="0"/>
              <a:t>Not available in all areas</a:t>
            </a:r>
          </a:p>
          <a:p>
            <a:pPr algn="ctr"/>
            <a:r>
              <a:rPr lang="en-US" dirty="0"/>
              <a:t>Can be costly</a:t>
            </a:r>
          </a:p>
        </p:txBody>
      </p:sp>
      <p:sp>
        <p:nvSpPr>
          <p:cNvPr id="12" name="Rectangle 11"/>
          <p:cNvSpPr/>
          <p:nvPr/>
        </p:nvSpPr>
        <p:spPr>
          <a:xfrm>
            <a:off x="3364089" y="5136444"/>
            <a:ext cx="4865511" cy="1377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44707" y="5224901"/>
            <a:ext cx="5091289" cy="1200329"/>
          </a:xfrm>
          <a:prstGeom prst="rect">
            <a:avLst/>
          </a:prstGeom>
          <a:noFill/>
        </p:spPr>
        <p:txBody>
          <a:bodyPr wrap="square" rtlCol="0">
            <a:spAutoFit/>
          </a:bodyPr>
          <a:lstStyle/>
          <a:p>
            <a:r>
              <a:rPr lang="en-US" dirty="0"/>
              <a:t>	Studying for permit test ≈ 8-14 hours</a:t>
            </a:r>
          </a:p>
          <a:p>
            <a:r>
              <a:rPr lang="en-US" dirty="0"/>
              <a:t>	Training for practical test ≈ 15-22 hours</a:t>
            </a:r>
          </a:p>
          <a:p>
            <a:r>
              <a:rPr lang="en-US" u="sng" dirty="0"/>
              <a:t>Test taking (permit and practical) ≈ 3-4 hours </a:t>
            </a:r>
          </a:p>
          <a:p>
            <a:pPr algn="ctr"/>
            <a:r>
              <a:rPr lang="en-US" b="1" dirty="0"/>
              <a:t>TOTAL: 26 – 40 hours</a:t>
            </a:r>
          </a:p>
        </p:txBody>
      </p:sp>
    </p:spTree>
    <p:extLst>
      <p:ext uri="{BB962C8B-B14F-4D97-AF65-F5344CB8AC3E}">
        <p14:creationId xmlns:p14="http://schemas.microsoft.com/office/powerpoint/2010/main" val="34402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5" grpId="0"/>
      <p:bldP spid="10" grpId="0"/>
      <p:bldP spid="11" grpId="0"/>
      <p:bldP spid="12"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28889" y="175782"/>
            <a:ext cx="10747022" cy="1492132"/>
          </a:xfrm>
        </p:spPr>
        <p:txBody>
          <a:bodyPr/>
          <a:lstStyle/>
          <a:p>
            <a:r>
              <a:rPr lang="en-US" dirty="0"/>
              <a:t>The (Class B) cdl training process</a:t>
            </a:r>
          </a:p>
        </p:txBody>
      </p:sp>
      <p:sp>
        <p:nvSpPr>
          <p:cNvPr id="2" name="TextBox 1"/>
          <p:cNvSpPr txBox="1"/>
          <p:nvPr/>
        </p:nvSpPr>
        <p:spPr>
          <a:xfrm>
            <a:off x="1394177" y="1128959"/>
            <a:ext cx="6897511" cy="923330"/>
          </a:xfrm>
          <a:prstGeom prst="rect">
            <a:avLst/>
          </a:prstGeom>
          <a:noFill/>
        </p:spPr>
        <p:txBody>
          <a:bodyPr wrap="square" rtlCol="0">
            <a:spAutoFit/>
          </a:bodyPr>
          <a:lstStyle/>
          <a:p>
            <a:r>
              <a:rPr lang="en-US" dirty="0"/>
              <a:t>STEP 1: Study for the CDL permit + air brakes endorsement</a:t>
            </a:r>
          </a:p>
          <a:p>
            <a:r>
              <a:rPr lang="en-US" dirty="0"/>
              <a:t>		Manual available online</a:t>
            </a:r>
          </a:p>
          <a:p>
            <a:r>
              <a:rPr lang="en-US" dirty="0"/>
              <a:t>		Fees ≈ $5</a:t>
            </a:r>
          </a:p>
        </p:txBody>
      </p:sp>
      <p:sp>
        <p:nvSpPr>
          <p:cNvPr id="3" name="TextBox 2"/>
          <p:cNvSpPr txBox="1"/>
          <p:nvPr/>
        </p:nvSpPr>
        <p:spPr>
          <a:xfrm>
            <a:off x="1394177" y="3156973"/>
            <a:ext cx="6773334" cy="923330"/>
          </a:xfrm>
          <a:prstGeom prst="rect">
            <a:avLst/>
          </a:prstGeom>
          <a:noFill/>
        </p:spPr>
        <p:txBody>
          <a:bodyPr wrap="square" rtlCol="0">
            <a:spAutoFit/>
          </a:bodyPr>
          <a:lstStyle/>
          <a:p>
            <a:r>
              <a:rPr lang="en-US" dirty="0"/>
              <a:t>STEP 3: Pass the CDL + air brakes endorsement knowledge tests</a:t>
            </a:r>
          </a:p>
          <a:p>
            <a:r>
              <a:rPr lang="en-US" dirty="0"/>
              <a:t>		Computerized and written versions</a:t>
            </a:r>
          </a:p>
          <a:p>
            <a:r>
              <a:rPr lang="en-US" dirty="0"/>
              <a:t>		Fees ≈ $25</a:t>
            </a:r>
          </a:p>
        </p:txBody>
      </p:sp>
      <p:sp>
        <p:nvSpPr>
          <p:cNvPr id="5" name="TextBox 4"/>
          <p:cNvSpPr txBox="1"/>
          <p:nvPr/>
        </p:nvSpPr>
        <p:spPr>
          <a:xfrm>
            <a:off x="1394177" y="2148175"/>
            <a:ext cx="6547556" cy="923330"/>
          </a:xfrm>
          <a:prstGeom prst="rect">
            <a:avLst/>
          </a:prstGeom>
          <a:noFill/>
        </p:spPr>
        <p:txBody>
          <a:bodyPr wrap="square" rtlCol="0">
            <a:spAutoFit/>
          </a:bodyPr>
          <a:lstStyle/>
          <a:p>
            <a:r>
              <a:rPr lang="en-US" dirty="0"/>
              <a:t>STEP 2: Obtain the DOT Medical Card (if applicable)</a:t>
            </a:r>
          </a:p>
          <a:p>
            <a:r>
              <a:rPr lang="en-US" dirty="0"/>
              <a:t>		May be exempt</a:t>
            </a:r>
          </a:p>
          <a:p>
            <a:r>
              <a:rPr lang="en-US" dirty="0"/>
              <a:t>		Fees ≈ $100</a:t>
            </a:r>
          </a:p>
        </p:txBody>
      </p:sp>
      <p:sp>
        <p:nvSpPr>
          <p:cNvPr id="7" name="TextBox 6"/>
          <p:cNvSpPr txBox="1"/>
          <p:nvPr/>
        </p:nvSpPr>
        <p:spPr>
          <a:xfrm>
            <a:off x="1394177" y="4165771"/>
            <a:ext cx="7315200" cy="646331"/>
          </a:xfrm>
          <a:prstGeom prst="rect">
            <a:avLst/>
          </a:prstGeom>
          <a:noFill/>
        </p:spPr>
        <p:txBody>
          <a:bodyPr wrap="square" rtlCol="0">
            <a:spAutoFit/>
          </a:bodyPr>
          <a:lstStyle/>
          <a:p>
            <a:r>
              <a:rPr lang="en-US" dirty="0"/>
              <a:t>STEP 4: Study for the CDL practical exam</a:t>
            </a:r>
          </a:p>
          <a:p>
            <a:r>
              <a:rPr lang="en-US" dirty="0"/>
              <a:t>		Requires vehicle access and driving time</a:t>
            </a:r>
          </a:p>
        </p:txBody>
      </p:sp>
      <p:sp>
        <p:nvSpPr>
          <p:cNvPr id="8" name="TextBox 7"/>
          <p:cNvSpPr txBox="1"/>
          <p:nvPr/>
        </p:nvSpPr>
        <p:spPr>
          <a:xfrm>
            <a:off x="1394177" y="4877509"/>
            <a:ext cx="6694312" cy="1477328"/>
          </a:xfrm>
          <a:prstGeom prst="rect">
            <a:avLst/>
          </a:prstGeom>
          <a:noFill/>
        </p:spPr>
        <p:txBody>
          <a:bodyPr wrap="square" rtlCol="0">
            <a:spAutoFit/>
          </a:bodyPr>
          <a:lstStyle/>
          <a:p>
            <a:r>
              <a:rPr lang="en-US" dirty="0"/>
              <a:t>STEP 5: Pass the CDL practical exam</a:t>
            </a:r>
          </a:p>
          <a:p>
            <a:r>
              <a:rPr lang="en-US" dirty="0"/>
              <a:t>		Vehicle pre-trip inspection/air brakes tests</a:t>
            </a:r>
          </a:p>
          <a:p>
            <a:r>
              <a:rPr lang="en-US" dirty="0"/>
              <a:t>		Parking maneuvers</a:t>
            </a:r>
          </a:p>
          <a:p>
            <a:r>
              <a:rPr lang="en-US" dirty="0"/>
              <a:t>		Driving observation</a:t>
            </a:r>
          </a:p>
          <a:p>
            <a:r>
              <a:rPr lang="en-US" dirty="0"/>
              <a:t>		Fees ≈ $57</a:t>
            </a:r>
          </a:p>
        </p:txBody>
      </p:sp>
      <p:sp>
        <p:nvSpPr>
          <p:cNvPr id="11" name="TextBox 10"/>
          <p:cNvSpPr txBox="1"/>
          <p:nvPr/>
        </p:nvSpPr>
        <p:spPr>
          <a:xfrm>
            <a:off x="6378222" y="6170171"/>
            <a:ext cx="5170311" cy="369332"/>
          </a:xfrm>
          <a:prstGeom prst="rect">
            <a:avLst/>
          </a:prstGeom>
          <a:noFill/>
        </p:spPr>
        <p:txBody>
          <a:bodyPr wrap="square" rtlCol="0">
            <a:spAutoFit/>
          </a:bodyPr>
          <a:lstStyle/>
          <a:p>
            <a:r>
              <a:rPr lang="en-US" dirty="0"/>
              <a:t>Allow a minimum of </a:t>
            </a:r>
            <a:r>
              <a:rPr lang="en-US" dirty="0">
                <a:solidFill>
                  <a:schemeClr val="accent5"/>
                </a:solidFill>
              </a:rPr>
              <a:t>3 weeks </a:t>
            </a:r>
            <a:r>
              <a:rPr lang="en-US" dirty="0"/>
              <a:t>training for the process</a:t>
            </a:r>
          </a:p>
        </p:txBody>
      </p:sp>
      <p:pic>
        <p:nvPicPr>
          <p:cNvPr id="12" name="Picture 11"/>
          <p:cNvPicPr>
            <a:picLocks noChangeAspect="1"/>
          </p:cNvPicPr>
          <p:nvPr/>
        </p:nvPicPr>
        <p:blipFill>
          <a:blip r:embed="rId3"/>
          <a:stretch>
            <a:fillRect/>
          </a:stretch>
        </p:blipFill>
        <p:spPr>
          <a:xfrm rot="21086211">
            <a:off x="7875157" y="931546"/>
            <a:ext cx="1905853" cy="1857110"/>
          </a:xfrm>
          <a:prstGeom prst="rect">
            <a:avLst/>
          </a:prstGeom>
        </p:spPr>
      </p:pic>
      <p:pic>
        <p:nvPicPr>
          <p:cNvPr id="14" name="Picture 13"/>
          <p:cNvPicPr>
            <a:picLocks noChangeAspect="1"/>
          </p:cNvPicPr>
          <p:nvPr/>
        </p:nvPicPr>
        <p:blipFill>
          <a:blip r:embed="rId4"/>
          <a:stretch>
            <a:fillRect/>
          </a:stretch>
        </p:blipFill>
        <p:spPr>
          <a:xfrm rot="528254">
            <a:off x="10174367" y="1088634"/>
            <a:ext cx="1526822" cy="1963057"/>
          </a:xfrm>
          <a:prstGeom prst="rect">
            <a:avLst/>
          </a:prstGeom>
        </p:spPr>
      </p:pic>
      <p:pic>
        <p:nvPicPr>
          <p:cNvPr id="15" name="Picture 14"/>
          <p:cNvPicPr>
            <a:picLocks noChangeAspect="1"/>
          </p:cNvPicPr>
          <p:nvPr/>
        </p:nvPicPr>
        <p:blipFill>
          <a:blip r:embed="rId5"/>
          <a:stretch>
            <a:fillRect/>
          </a:stretch>
        </p:blipFill>
        <p:spPr>
          <a:xfrm>
            <a:off x="7941733" y="4145710"/>
            <a:ext cx="3337160" cy="1706915"/>
          </a:xfrm>
          <a:prstGeom prst="rect">
            <a:avLst/>
          </a:prstGeom>
        </p:spPr>
      </p:pic>
      <p:pic>
        <p:nvPicPr>
          <p:cNvPr id="16" name="Picture 15"/>
          <p:cNvPicPr>
            <a:picLocks noChangeAspect="1"/>
          </p:cNvPicPr>
          <p:nvPr/>
        </p:nvPicPr>
        <p:blipFill>
          <a:blip r:embed="rId6"/>
          <a:stretch>
            <a:fillRect/>
          </a:stretch>
        </p:blipFill>
        <p:spPr>
          <a:xfrm>
            <a:off x="8828083" y="2692320"/>
            <a:ext cx="1851695" cy="1294617"/>
          </a:xfrm>
          <a:prstGeom prst="rect">
            <a:avLst/>
          </a:prstGeom>
        </p:spPr>
      </p:pic>
    </p:spTree>
    <p:extLst>
      <p:ext uri="{BB962C8B-B14F-4D97-AF65-F5344CB8AC3E}">
        <p14:creationId xmlns:p14="http://schemas.microsoft.com/office/powerpoint/2010/main" val="8190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66669" y="175308"/>
            <a:ext cx="4267200" cy="1196670"/>
          </a:xfrm>
        </p:spPr>
        <p:txBody>
          <a:bodyPr/>
          <a:lstStyle/>
          <a:p>
            <a:r>
              <a:rPr lang="en-US" sz="1800" dirty="0"/>
              <a:t>Federal regulations &amp; compliance</a:t>
            </a:r>
          </a:p>
        </p:txBody>
      </p:sp>
      <p:sp>
        <p:nvSpPr>
          <p:cNvPr id="9" name="AutoShape 4" descr="Image result for checklist"/>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7766669" y="1388533"/>
            <a:ext cx="4267199" cy="369332"/>
          </a:xfrm>
          <a:prstGeom prst="rect">
            <a:avLst/>
          </a:prstGeom>
          <a:noFill/>
        </p:spPr>
        <p:txBody>
          <a:bodyPr wrap="square" rtlCol="0">
            <a:spAutoFit/>
          </a:bodyPr>
          <a:lstStyle/>
          <a:p>
            <a:r>
              <a:rPr lang="en-US" dirty="0">
                <a:solidFill>
                  <a:schemeClr val="bg1"/>
                </a:solidFill>
              </a:rPr>
              <a:t>Separate hiring paperwork/employee folder</a:t>
            </a:r>
          </a:p>
        </p:txBody>
      </p:sp>
      <p:sp>
        <p:nvSpPr>
          <p:cNvPr id="4" name="TextBox 3"/>
          <p:cNvSpPr txBox="1"/>
          <p:nvPr/>
        </p:nvSpPr>
        <p:spPr>
          <a:xfrm>
            <a:off x="7766669" y="1757865"/>
            <a:ext cx="4346309" cy="369332"/>
          </a:xfrm>
          <a:prstGeom prst="rect">
            <a:avLst/>
          </a:prstGeom>
          <a:noFill/>
        </p:spPr>
        <p:txBody>
          <a:bodyPr wrap="square" rtlCol="0">
            <a:spAutoFit/>
          </a:bodyPr>
          <a:lstStyle/>
          <a:p>
            <a:r>
              <a:rPr lang="en-US" dirty="0">
                <a:solidFill>
                  <a:schemeClr val="bg1"/>
                </a:solidFill>
              </a:rPr>
              <a:t>Medical card</a:t>
            </a:r>
          </a:p>
        </p:txBody>
      </p:sp>
      <p:sp>
        <p:nvSpPr>
          <p:cNvPr id="6" name="TextBox 5"/>
          <p:cNvSpPr txBox="1"/>
          <p:nvPr/>
        </p:nvSpPr>
        <p:spPr>
          <a:xfrm>
            <a:off x="7766669" y="2173363"/>
            <a:ext cx="4425331" cy="646331"/>
          </a:xfrm>
          <a:prstGeom prst="rect">
            <a:avLst/>
          </a:prstGeom>
          <a:noFill/>
        </p:spPr>
        <p:txBody>
          <a:bodyPr wrap="square" rtlCol="0">
            <a:spAutoFit/>
          </a:bodyPr>
          <a:lstStyle/>
          <a:p>
            <a:r>
              <a:rPr lang="en-US" dirty="0">
                <a:solidFill>
                  <a:schemeClr val="bg1"/>
                </a:solidFill>
              </a:rPr>
              <a:t>Mandatory drug and alcohol training and</a:t>
            </a:r>
          </a:p>
          <a:p>
            <a:r>
              <a:rPr lang="en-US" dirty="0">
                <a:solidFill>
                  <a:schemeClr val="bg1"/>
                </a:solidFill>
              </a:rPr>
              <a:t> testing</a:t>
            </a:r>
          </a:p>
        </p:txBody>
      </p:sp>
      <p:sp>
        <p:nvSpPr>
          <p:cNvPr id="7" name="TextBox 6"/>
          <p:cNvSpPr txBox="1"/>
          <p:nvPr/>
        </p:nvSpPr>
        <p:spPr>
          <a:xfrm>
            <a:off x="7766669" y="2819694"/>
            <a:ext cx="4143109" cy="369332"/>
          </a:xfrm>
          <a:prstGeom prst="rect">
            <a:avLst/>
          </a:prstGeom>
          <a:noFill/>
        </p:spPr>
        <p:txBody>
          <a:bodyPr wrap="square" rtlCol="0">
            <a:spAutoFit/>
          </a:bodyPr>
          <a:lstStyle/>
          <a:p>
            <a:r>
              <a:rPr lang="en-US" dirty="0">
                <a:solidFill>
                  <a:schemeClr val="bg1"/>
                </a:solidFill>
              </a:rPr>
              <a:t>Accident and infraction reporting</a:t>
            </a:r>
          </a:p>
        </p:txBody>
      </p:sp>
      <p:sp>
        <p:nvSpPr>
          <p:cNvPr id="8" name="TextBox 7"/>
          <p:cNvSpPr txBox="1"/>
          <p:nvPr/>
        </p:nvSpPr>
        <p:spPr>
          <a:xfrm>
            <a:off x="7766669" y="3189026"/>
            <a:ext cx="4267199" cy="369332"/>
          </a:xfrm>
          <a:prstGeom prst="rect">
            <a:avLst/>
          </a:prstGeom>
          <a:noFill/>
        </p:spPr>
        <p:txBody>
          <a:bodyPr wrap="square" rtlCol="0">
            <a:spAutoFit/>
          </a:bodyPr>
          <a:lstStyle/>
          <a:p>
            <a:r>
              <a:rPr lang="en-US" dirty="0">
                <a:solidFill>
                  <a:schemeClr val="bg1"/>
                </a:solidFill>
              </a:rPr>
              <a:t>Pre- and post-trip inspection forms</a:t>
            </a:r>
          </a:p>
        </p:txBody>
      </p:sp>
      <p:sp>
        <p:nvSpPr>
          <p:cNvPr id="11" name="Title 4"/>
          <p:cNvSpPr txBox="1">
            <a:spLocks/>
          </p:cNvSpPr>
          <p:nvPr/>
        </p:nvSpPr>
        <p:spPr>
          <a:xfrm>
            <a:off x="7766668" y="3603586"/>
            <a:ext cx="4267200" cy="119667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1900" b="1" i="0" kern="1200" cap="all" spc="300" baseline="0">
                <a:solidFill>
                  <a:schemeClr val="accent1"/>
                </a:solidFill>
                <a:latin typeface="+mn-lt"/>
                <a:ea typeface="+mj-ea"/>
                <a:cs typeface="+mj-cs"/>
              </a:defRPr>
            </a:lvl1pPr>
          </a:lstStyle>
          <a:p>
            <a:r>
              <a:rPr lang="en-US" sz="1800" dirty="0"/>
              <a:t>Best Practices</a:t>
            </a:r>
          </a:p>
        </p:txBody>
      </p:sp>
      <p:sp>
        <p:nvSpPr>
          <p:cNvPr id="10" name="TextBox 9"/>
          <p:cNvSpPr txBox="1"/>
          <p:nvPr/>
        </p:nvSpPr>
        <p:spPr>
          <a:xfrm>
            <a:off x="7794842" y="4800256"/>
            <a:ext cx="4052711" cy="369332"/>
          </a:xfrm>
          <a:prstGeom prst="rect">
            <a:avLst/>
          </a:prstGeom>
          <a:noFill/>
        </p:spPr>
        <p:txBody>
          <a:bodyPr wrap="square" rtlCol="0">
            <a:spAutoFit/>
          </a:bodyPr>
          <a:lstStyle/>
          <a:p>
            <a:r>
              <a:rPr lang="en-US" dirty="0">
                <a:solidFill>
                  <a:schemeClr val="bg1"/>
                </a:solidFill>
              </a:rPr>
              <a:t>Document driver training</a:t>
            </a:r>
          </a:p>
        </p:txBody>
      </p:sp>
      <p:sp>
        <p:nvSpPr>
          <p:cNvPr id="12" name="TextBox 11"/>
          <p:cNvSpPr txBox="1"/>
          <p:nvPr/>
        </p:nvSpPr>
        <p:spPr>
          <a:xfrm>
            <a:off x="7789154" y="5481036"/>
            <a:ext cx="4052711" cy="369332"/>
          </a:xfrm>
          <a:prstGeom prst="rect">
            <a:avLst/>
          </a:prstGeom>
          <a:noFill/>
        </p:spPr>
        <p:txBody>
          <a:bodyPr wrap="square" rtlCol="0">
            <a:spAutoFit/>
          </a:bodyPr>
          <a:lstStyle/>
          <a:p>
            <a:r>
              <a:rPr lang="en-US" dirty="0">
                <a:solidFill>
                  <a:schemeClr val="bg1"/>
                </a:solidFill>
              </a:rPr>
              <a:t>Vehicle maintenance log</a:t>
            </a:r>
          </a:p>
        </p:txBody>
      </p:sp>
      <p:pic>
        <p:nvPicPr>
          <p:cNvPr id="13" name="Picture 12"/>
          <p:cNvPicPr>
            <a:picLocks noChangeAspect="1"/>
          </p:cNvPicPr>
          <p:nvPr/>
        </p:nvPicPr>
        <p:blipFill>
          <a:blip r:embed="rId3"/>
          <a:stretch>
            <a:fillRect/>
          </a:stretch>
        </p:blipFill>
        <p:spPr>
          <a:xfrm>
            <a:off x="406400" y="126370"/>
            <a:ext cx="3646311" cy="2597996"/>
          </a:xfrm>
          <a:prstGeom prst="rect">
            <a:avLst/>
          </a:prstGeom>
        </p:spPr>
      </p:pic>
      <p:pic>
        <p:nvPicPr>
          <p:cNvPr id="14" name="Picture 13"/>
          <p:cNvPicPr>
            <a:picLocks noChangeAspect="1"/>
          </p:cNvPicPr>
          <p:nvPr/>
        </p:nvPicPr>
        <p:blipFill>
          <a:blip r:embed="rId4"/>
          <a:stretch>
            <a:fillRect/>
          </a:stretch>
        </p:blipFill>
        <p:spPr>
          <a:xfrm>
            <a:off x="4303536" y="264583"/>
            <a:ext cx="2857500" cy="2247900"/>
          </a:xfrm>
          <a:prstGeom prst="rect">
            <a:avLst/>
          </a:prstGeom>
        </p:spPr>
      </p:pic>
      <p:pic>
        <p:nvPicPr>
          <p:cNvPr id="15" name="Picture 14"/>
          <p:cNvPicPr>
            <a:picLocks noChangeAspect="1"/>
          </p:cNvPicPr>
          <p:nvPr/>
        </p:nvPicPr>
        <p:blipFill>
          <a:blip r:embed="rId5"/>
          <a:stretch>
            <a:fillRect/>
          </a:stretch>
        </p:blipFill>
        <p:spPr>
          <a:xfrm>
            <a:off x="500155" y="2808425"/>
            <a:ext cx="2598914" cy="1733455"/>
          </a:xfrm>
          <a:prstGeom prst="rect">
            <a:avLst/>
          </a:prstGeom>
        </p:spPr>
      </p:pic>
      <p:pic>
        <p:nvPicPr>
          <p:cNvPr id="16" name="Picture 15"/>
          <p:cNvPicPr>
            <a:picLocks noChangeAspect="1"/>
          </p:cNvPicPr>
          <p:nvPr/>
        </p:nvPicPr>
        <p:blipFill>
          <a:blip r:embed="rId6"/>
          <a:stretch>
            <a:fillRect/>
          </a:stretch>
        </p:blipFill>
        <p:spPr>
          <a:xfrm>
            <a:off x="4647321" y="2592344"/>
            <a:ext cx="2238375" cy="2486025"/>
          </a:xfrm>
          <a:prstGeom prst="rect">
            <a:avLst/>
          </a:prstGeom>
        </p:spPr>
      </p:pic>
      <p:pic>
        <p:nvPicPr>
          <p:cNvPr id="17" name="Picture 16"/>
          <p:cNvPicPr>
            <a:picLocks noChangeAspect="1"/>
          </p:cNvPicPr>
          <p:nvPr/>
        </p:nvPicPr>
        <p:blipFill>
          <a:blip r:embed="rId7"/>
          <a:stretch>
            <a:fillRect/>
          </a:stretch>
        </p:blipFill>
        <p:spPr>
          <a:xfrm>
            <a:off x="2156579" y="4241800"/>
            <a:ext cx="3433233" cy="2288822"/>
          </a:xfrm>
          <a:prstGeom prst="rect">
            <a:avLst/>
          </a:prstGeom>
        </p:spPr>
      </p:pic>
      <p:sp>
        <p:nvSpPr>
          <p:cNvPr id="3" name="TextBox 2"/>
          <p:cNvSpPr txBox="1"/>
          <p:nvPr/>
        </p:nvSpPr>
        <p:spPr>
          <a:xfrm>
            <a:off x="7766668" y="5156775"/>
            <a:ext cx="3860800" cy="382705"/>
          </a:xfrm>
          <a:prstGeom prst="rect">
            <a:avLst/>
          </a:prstGeom>
          <a:noFill/>
        </p:spPr>
        <p:txBody>
          <a:bodyPr wrap="square" rtlCol="0">
            <a:spAutoFit/>
          </a:bodyPr>
          <a:lstStyle/>
          <a:p>
            <a:r>
              <a:rPr lang="en-US" dirty="0">
                <a:solidFill>
                  <a:schemeClr val="bg1"/>
                </a:solidFill>
              </a:rPr>
              <a:t>Continued training and education</a:t>
            </a:r>
          </a:p>
        </p:txBody>
      </p:sp>
      <p:sp>
        <p:nvSpPr>
          <p:cNvPr id="19" name="TextBox 18"/>
          <p:cNvSpPr txBox="1"/>
          <p:nvPr/>
        </p:nvSpPr>
        <p:spPr>
          <a:xfrm>
            <a:off x="7789152" y="6174629"/>
            <a:ext cx="3476972" cy="369332"/>
          </a:xfrm>
          <a:prstGeom prst="rect">
            <a:avLst/>
          </a:prstGeom>
          <a:noFill/>
        </p:spPr>
        <p:txBody>
          <a:bodyPr wrap="square" rtlCol="0">
            <a:spAutoFit/>
          </a:bodyPr>
          <a:lstStyle/>
          <a:p>
            <a:r>
              <a:rPr lang="en-US" dirty="0">
                <a:solidFill>
                  <a:schemeClr val="bg1"/>
                </a:solidFill>
              </a:rPr>
              <a:t>Organizational membership</a:t>
            </a:r>
          </a:p>
        </p:txBody>
      </p:sp>
      <p:sp>
        <p:nvSpPr>
          <p:cNvPr id="20" name="TextBox 19"/>
          <p:cNvSpPr txBox="1"/>
          <p:nvPr/>
        </p:nvSpPr>
        <p:spPr>
          <a:xfrm>
            <a:off x="7789153" y="5829887"/>
            <a:ext cx="4380176" cy="369332"/>
          </a:xfrm>
          <a:prstGeom prst="rect">
            <a:avLst/>
          </a:prstGeom>
          <a:noFill/>
        </p:spPr>
        <p:txBody>
          <a:bodyPr wrap="square" rtlCol="0">
            <a:spAutoFit/>
          </a:bodyPr>
          <a:lstStyle/>
          <a:p>
            <a:r>
              <a:rPr lang="en-US" dirty="0">
                <a:solidFill>
                  <a:schemeClr val="bg1"/>
                </a:solidFill>
              </a:rPr>
              <a:t>Establish minimum medical requirements</a:t>
            </a:r>
          </a:p>
        </p:txBody>
      </p:sp>
      <p:sp>
        <p:nvSpPr>
          <p:cNvPr id="21" name="TextBox 20"/>
          <p:cNvSpPr txBox="1"/>
          <p:nvPr/>
        </p:nvSpPr>
        <p:spPr>
          <a:xfrm>
            <a:off x="7766668" y="3534317"/>
            <a:ext cx="4018846" cy="646331"/>
          </a:xfrm>
          <a:prstGeom prst="rect">
            <a:avLst/>
          </a:prstGeom>
          <a:noFill/>
        </p:spPr>
        <p:txBody>
          <a:bodyPr wrap="square" rtlCol="0">
            <a:spAutoFit/>
          </a:bodyPr>
          <a:lstStyle/>
          <a:p>
            <a:r>
              <a:rPr lang="en-US" dirty="0">
                <a:solidFill>
                  <a:schemeClr val="bg1"/>
                </a:solidFill>
              </a:rPr>
              <a:t>No hand-held cell phone use is permitted</a:t>
            </a:r>
          </a:p>
        </p:txBody>
      </p:sp>
      <p:pic>
        <p:nvPicPr>
          <p:cNvPr id="22" name="Picture 21"/>
          <p:cNvPicPr>
            <a:picLocks noChangeAspect="1"/>
          </p:cNvPicPr>
          <p:nvPr/>
        </p:nvPicPr>
        <p:blipFill>
          <a:blip r:embed="rId8"/>
          <a:stretch>
            <a:fillRect/>
          </a:stretch>
        </p:blipFill>
        <p:spPr>
          <a:xfrm>
            <a:off x="3154981" y="2805372"/>
            <a:ext cx="1436428" cy="1436428"/>
          </a:xfrm>
          <a:prstGeom prst="rect">
            <a:avLst/>
          </a:prstGeom>
        </p:spPr>
      </p:pic>
    </p:spTree>
    <p:extLst>
      <p:ext uri="{BB962C8B-B14F-4D97-AF65-F5344CB8AC3E}">
        <p14:creationId xmlns:p14="http://schemas.microsoft.com/office/powerpoint/2010/main" val="27813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11" grpId="0"/>
      <p:bldP spid="10" grpId="0"/>
      <p:bldP spid="12" grpId="0"/>
      <p:bldP spid="3"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0601" y="760352"/>
            <a:ext cx="4092596" cy="1196670"/>
          </a:xfrm>
        </p:spPr>
        <p:txBody>
          <a:bodyPr/>
          <a:lstStyle/>
          <a:p>
            <a:pPr lvl="0"/>
            <a:r>
              <a:rPr lang="en-US" dirty="0"/>
              <a:t>Personal Liabilities and Limits</a:t>
            </a:r>
          </a:p>
        </p:txBody>
      </p:sp>
      <p:pic>
        <p:nvPicPr>
          <p:cNvPr id="3078" name="Picture 6" descr="Image result for fines"/>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8507" r="18507"/>
          <a:stretch>
            <a:fillRect/>
          </a:stretch>
        </p:blipFill>
        <p:spPr bwMode="auto">
          <a:xfrm>
            <a:off x="4323152" y="382684"/>
            <a:ext cx="2502223" cy="2333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23729" y="1997797"/>
            <a:ext cx="3870446" cy="369332"/>
          </a:xfrm>
          <a:prstGeom prst="rect">
            <a:avLst/>
          </a:prstGeom>
          <a:noFill/>
        </p:spPr>
        <p:txBody>
          <a:bodyPr wrap="square" rtlCol="0">
            <a:spAutoFit/>
          </a:bodyPr>
          <a:lstStyle/>
          <a:p>
            <a:r>
              <a:rPr lang="en-US" dirty="0">
                <a:solidFill>
                  <a:schemeClr val="bg1"/>
                </a:solidFill>
              </a:rPr>
              <a:t>Cost of exams, license and renewals</a:t>
            </a:r>
          </a:p>
        </p:txBody>
      </p:sp>
      <p:sp>
        <p:nvSpPr>
          <p:cNvPr id="4" name="TextBox 3"/>
          <p:cNvSpPr txBox="1"/>
          <p:nvPr/>
        </p:nvSpPr>
        <p:spPr>
          <a:xfrm>
            <a:off x="8023729" y="2385243"/>
            <a:ext cx="3623733" cy="646331"/>
          </a:xfrm>
          <a:prstGeom prst="rect">
            <a:avLst/>
          </a:prstGeom>
          <a:noFill/>
        </p:spPr>
        <p:txBody>
          <a:bodyPr wrap="square" rtlCol="0">
            <a:spAutoFit/>
          </a:bodyPr>
          <a:lstStyle/>
          <a:p>
            <a:r>
              <a:rPr lang="en-US" dirty="0">
                <a:solidFill>
                  <a:schemeClr val="bg1"/>
                </a:solidFill>
              </a:rPr>
              <a:t>Higher fines for vehicular infractions and moving violations</a:t>
            </a:r>
          </a:p>
        </p:txBody>
      </p:sp>
      <p:sp>
        <p:nvSpPr>
          <p:cNvPr id="6" name="TextBox 5"/>
          <p:cNvSpPr txBox="1"/>
          <p:nvPr/>
        </p:nvSpPr>
        <p:spPr>
          <a:xfrm>
            <a:off x="8023729" y="3031574"/>
            <a:ext cx="3644668" cy="646331"/>
          </a:xfrm>
          <a:prstGeom prst="rect">
            <a:avLst/>
          </a:prstGeom>
          <a:noFill/>
        </p:spPr>
        <p:txBody>
          <a:bodyPr wrap="square" rtlCol="0">
            <a:spAutoFit/>
          </a:bodyPr>
          <a:lstStyle/>
          <a:p>
            <a:r>
              <a:rPr lang="en-US" dirty="0">
                <a:solidFill>
                  <a:schemeClr val="bg1"/>
                </a:solidFill>
              </a:rPr>
              <a:t>Loss of license for multiple moving violations within a 3 year period</a:t>
            </a:r>
          </a:p>
        </p:txBody>
      </p:sp>
      <p:sp>
        <p:nvSpPr>
          <p:cNvPr id="7" name="TextBox 6"/>
          <p:cNvSpPr txBox="1"/>
          <p:nvPr/>
        </p:nvSpPr>
        <p:spPr>
          <a:xfrm>
            <a:off x="8023729" y="3702756"/>
            <a:ext cx="3747911" cy="369332"/>
          </a:xfrm>
          <a:prstGeom prst="rect">
            <a:avLst/>
          </a:prstGeom>
          <a:noFill/>
        </p:spPr>
        <p:txBody>
          <a:bodyPr wrap="square" rtlCol="0">
            <a:spAutoFit/>
          </a:bodyPr>
          <a:lstStyle/>
          <a:p>
            <a:r>
              <a:rPr lang="en-US" dirty="0">
                <a:solidFill>
                  <a:schemeClr val="bg1"/>
                </a:solidFill>
              </a:rPr>
              <a:t>No diversions allowed</a:t>
            </a:r>
          </a:p>
        </p:txBody>
      </p:sp>
      <p:sp>
        <p:nvSpPr>
          <p:cNvPr id="9" name="TextBox 8"/>
          <p:cNvSpPr txBox="1"/>
          <p:nvPr/>
        </p:nvSpPr>
        <p:spPr>
          <a:xfrm>
            <a:off x="8013432" y="4072088"/>
            <a:ext cx="3826933" cy="369332"/>
          </a:xfrm>
          <a:prstGeom prst="rect">
            <a:avLst/>
          </a:prstGeom>
          <a:noFill/>
        </p:spPr>
        <p:txBody>
          <a:bodyPr wrap="square" rtlCol="0">
            <a:spAutoFit/>
          </a:bodyPr>
          <a:lstStyle/>
          <a:p>
            <a:r>
              <a:rPr lang="en-US" dirty="0">
                <a:solidFill>
                  <a:schemeClr val="bg1"/>
                </a:solidFill>
              </a:rPr>
              <a:t>State-specific restrictions</a:t>
            </a:r>
          </a:p>
        </p:txBody>
      </p:sp>
      <p:pic>
        <p:nvPicPr>
          <p:cNvPr id="8" name="Picture 7"/>
          <p:cNvPicPr>
            <a:picLocks noChangeAspect="1"/>
          </p:cNvPicPr>
          <p:nvPr/>
        </p:nvPicPr>
        <p:blipFill>
          <a:blip r:embed="rId4"/>
          <a:stretch>
            <a:fillRect/>
          </a:stretch>
        </p:blipFill>
        <p:spPr>
          <a:xfrm>
            <a:off x="1531299" y="4705513"/>
            <a:ext cx="1773873" cy="1773873"/>
          </a:xfrm>
          <a:prstGeom prst="rect">
            <a:avLst/>
          </a:prstGeom>
        </p:spPr>
      </p:pic>
      <p:pic>
        <p:nvPicPr>
          <p:cNvPr id="13" name="Picture 12"/>
          <p:cNvPicPr>
            <a:picLocks noChangeAspect="1"/>
          </p:cNvPicPr>
          <p:nvPr/>
        </p:nvPicPr>
        <p:blipFill>
          <a:blip r:embed="rId5"/>
          <a:stretch>
            <a:fillRect/>
          </a:stretch>
        </p:blipFill>
        <p:spPr>
          <a:xfrm>
            <a:off x="905971" y="276534"/>
            <a:ext cx="2619375" cy="1743075"/>
          </a:xfrm>
          <a:prstGeom prst="rect">
            <a:avLst/>
          </a:prstGeom>
        </p:spPr>
      </p:pic>
      <p:pic>
        <p:nvPicPr>
          <p:cNvPr id="16" name="Picture 15"/>
          <p:cNvPicPr>
            <a:picLocks noChangeAspect="1"/>
          </p:cNvPicPr>
          <p:nvPr/>
        </p:nvPicPr>
        <p:blipFill>
          <a:blip r:embed="rId6"/>
          <a:stretch>
            <a:fillRect/>
          </a:stretch>
        </p:blipFill>
        <p:spPr>
          <a:xfrm>
            <a:off x="4266019" y="2823474"/>
            <a:ext cx="2559356" cy="1708862"/>
          </a:xfrm>
          <a:prstGeom prst="rect">
            <a:avLst/>
          </a:prstGeom>
        </p:spPr>
      </p:pic>
      <p:pic>
        <p:nvPicPr>
          <p:cNvPr id="17" name="Picture 16"/>
          <p:cNvPicPr>
            <a:picLocks noChangeAspect="1"/>
          </p:cNvPicPr>
          <p:nvPr/>
        </p:nvPicPr>
        <p:blipFill>
          <a:blip r:embed="rId7"/>
          <a:stretch>
            <a:fillRect/>
          </a:stretch>
        </p:blipFill>
        <p:spPr>
          <a:xfrm>
            <a:off x="4593197" y="4574386"/>
            <a:ext cx="1905000" cy="1905000"/>
          </a:xfrm>
          <a:prstGeom prst="rect">
            <a:avLst/>
          </a:prstGeom>
        </p:spPr>
      </p:pic>
      <p:pic>
        <p:nvPicPr>
          <p:cNvPr id="5" name="Picture 4"/>
          <p:cNvPicPr>
            <a:picLocks noChangeAspect="1"/>
          </p:cNvPicPr>
          <p:nvPr/>
        </p:nvPicPr>
        <p:blipFill>
          <a:blip r:embed="rId8"/>
          <a:stretch>
            <a:fillRect/>
          </a:stretch>
        </p:blipFill>
        <p:spPr>
          <a:xfrm>
            <a:off x="435348" y="2385243"/>
            <a:ext cx="3761946" cy="2210769"/>
          </a:xfrm>
          <a:prstGeom prst="rect">
            <a:avLst/>
          </a:prstGeom>
        </p:spPr>
      </p:pic>
    </p:spTree>
    <p:extLst>
      <p:ext uri="{BB962C8B-B14F-4D97-AF65-F5344CB8AC3E}">
        <p14:creationId xmlns:p14="http://schemas.microsoft.com/office/powerpoint/2010/main" val="12055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fade">
                                      <p:cBhvr>
                                        <p:cTn id="18" dur="500"/>
                                        <p:tgtEl>
                                          <p:spTgt spid="30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CDL-Requiring Outreach Vehicles</a:t>
            </a:r>
            <a:br>
              <a:rPr lang="en-US" dirty="0"/>
            </a:br>
            <a:endParaRPr lang="en-US" dirty="0"/>
          </a:p>
        </p:txBody>
      </p:sp>
      <p:pic>
        <p:nvPicPr>
          <p:cNvPr id="3" name="Picture 2"/>
          <p:cNvPicPr>
            <a:picLocks noChangeAspect="1"/>
          </p:cNvPicPr>
          <p:nvPr/>
        </p:nvPicPr>
        <p:blipFill>
          <a:blip r:embed="rId3"/>
          <a:stretch>
            <a:fillRect/>
          </a:stretch>
        </p:blipFill>
        <p:spPr>
          <a:xfrm>
            <a:off x="952627" y="1187365"/>
            <a:ext cx="2826976" cy="1612423"/>
          </a:xfrm>
          <a:prstGeom prst="rect">
            <a:avLst/>
          </a:prstGeom>
        </p:spPr>
      </p:pic>
      <p:sp>
        <p:nvSpPr>
          <p:cNvPr id="8" name="TextBox 7"/>
          <p:cNvSpPr txBox="1"/>
          <p:nvPr/>
        </p:nvSpPr>
        <p:spPr>
          <a:xfrm>
            <a:off x="7131388" y="2032288"/>
            <a:ext cx="5057423" cy="369332"/>
          </a:xfrm>
          <a:prstGeom prst="rect">
            <a:avLst/>
          </a:prstGeom>
          <a:noFill/>
        </p:spPr>
        <p:txBody>
          <a:bodyPr wrap="square" rtlCol="0">
            <a:spAutoFit/>
          </a:bodyPr>
          <a:lstStyle/>
          <a:p>
            <a:r>
              <a:rPr lang="en-US" b="1" dirty="0"/>
              <a:t>Bigger on the inside (and outside)! </a:t>
            </a:r>
          </a:p>
        </p:txBody>
      </p:sp>
      <p:pic>
        <p:nvPicPr>
          <p:cNvPr id="9" name="Picture 8"/>
          <p:cNvPicPr>
            <a:picLocks noChangeAspect="1"/>
          </p:cNvPicPr>
          <p:nvPr/>
        </p:nvPicPr>
        <p:blipFill>
          <a:blip r:embed="rId4"/>
          <a:stretch>
            <a:fillRect/>
          </a:stretch>
        </p:blipFill>
        <p:spPr>
          <a:xfrm>
            <a:off x="1043647" y="4397314"/>
            <a:ext cx="2919612" cy="1946408"/>
          </a:xfrm>
          <a:prstGeom prst="rect">
            <a:avLst/>
          </a:prstGeom>
        </p:spPr>
      </p:pic>
      <p:sp>
        <p:nvSpPr>
          <p:cNvPr id="10" name="TextBox 9"/>
          <p:cNvSpPr txBox="1"/>
          <p:nvPr/>
        </p:nvSpPr>
        <p:spPr>
          <a:xfrm>
            <a:off x="7365641" y="2743357"/>
            <a:ext cx="3557280" cy="369332"/>
          </a:xfrm>
          <a:prstGeom prst="rect">
            <a:avLst/>
          </a:prstGeom>
          <a:noFill/>
        </p:spPr>
        <p:txBody>
          <a:bodyPr wrap="square" rtlCol="0">
            <a:spAutoFit/>
          </a:bodyPr>
          <a:lstStyle/>
          <a:p>
            <a:r>
              <a:rPr lang="en-US" dirty="0"/>
              <a:t>Parking and storage</a:t>
            </a:r>
          </a:p>
        </p:txBody>
      </p:sp>
      <p:sp>
        <p:nvSpPr>
          <p:cNvPr id="11" name="TextBox 10"/>
          <p:cNvSpPr txBox="1"/>
          <p:nvPr/>
        </p:nvSpPr>
        <p:spPr>
          <a:xfrm>
            <a:off x="7377007" y="2415980"/>
            <a:ext cx="4234050" cy="369332"/>
          </a:xfrm>
          <a:prstGeom prst="rect">
            <a:avLst/>
          </a:prstGeom>
          <a:noFill/>
        </p:spPr>
        <p:txBody>
          <a:bodyPr wrap="square" rtlCol="0">
            <a:spAutoFit/>
          </a:bodyPr>
          <a:lstStyle/>
          <a:p>
            <a:r>
              <a:rPr lang="en-US" dirty="0"/>
              <a:t>Allow for new service models</a:t>
            </a:r>
          </a:p>
        </p:txBody>
      </p:sp>
      <p:sp>
        <p:nvSpPr>
          <p:cNvPr id="12" name="TextBox 11"/>
          <p:cNvSpPr txBox="1"/>
          <p:nvPr/>
        </p:nvSpPr>
        <p:spPr>
          <a:xfrm>
            <a:off x="7459495" y="4444906"/>
            <a:ext cx="3894667" cy="369332"/>
          </a:xfrm>
          <a:prstGeom prst="rect">
            <a:avLst/>
          </a:prstGeom>
          <a:noFill/>
        </p:spPr>
        <p:txBody>
          <a:bodyPr wrap="square" rtlCol="0">
            <a:spAutoFit/>
          </a:bodyPr>
          <a:lstStyle/>
          <a:p>
            <a:r>
              <a:rPr lang="en-US" dirty="0"/>
              <a:t>More complex</a:t>
            </a:r>
          </a:p>
        </p:txBody>
      </p:sp>
      <p:sp>
        <p:nvSpPr>
          <p:cNvPr id="13" name="TextBox 12"/>
          <p:cNvSpPr txBox="1"/>
          <p:nvPr/>
        </p:nvSpPr>
        <p:spPr>
          <a:xfrm>
            <a:off x="7202312" y="4103169"/>
            <a:ext cx="3172178" cy="369332"/>
          </a:xfrm>
          <a:prstGeom prst="rect">
            <a:avLst/>
          </a:prstGeom>
          <a:noFill/>
        </p:spPr>
        <p:txBody>
          <a:bodyPr wrap="square" rtlCol="0">
            <a:spAutoFit/>
          </a:bodyPr>
          <a:lstStyle/>
          <a:p>
            <a:r>
              <a:rPr lang="en-US" b="1" dirty="0"/>
              <a:t>Vehicle operation</a:t>
            </a:r>
          </a:p>
        </p:txBody>
      </p:sp>
      <p:sp>
        <p:nvSpPr>
          <p:cNvPr id="14" name="TextBox 13"/>
          <p:cNvSpPr txBox="1"/>
          <p:nvPr/>
        </p:nvSpPr>
        <p:spPr>
          <a:xfrm>
            <a:off x="7459495" y="5079383"/>
            <a:ext cx="3466444" cy="369332"/>
          </a:xfrm>
          <a:prstGeom prst="rect">
            <a:avLst/>
          </a:prstGeom>
          <a:noFill/>
        </p:spPr>
        <p:txBody>
          <a:bodyPr wrap="square" rtlCol="0">
            <a:spAutoFit/>
          </a:bodyPr>
          <a:lstStyle/>
          <a:p>
            <a:r>
              <a:rPr lang="en-US" dirty="0"/>
              <a:t>Vehicle maintenance</a:t>
            </a:r>
          </a:p>
        </p:txBody>
      </p:sp>
      <p:sp>
        <p:nvSpPr>
          <p:cNvPr id="15" name="TextBox 14"/>
          <p:cNvSpPr txBox="1"/>
          <p:nvPr/>
        </p:nvSpPr>
        <p:spPr>
          <a:xfrm>
            <a:off x="7459495" y="4769236"/>
            <a:ext cx="2806023" cy="369332"/>
          </a:xfrm>
          <a:prstGeom prst="rect">
            <a:avLst/>
          </a:prstGeom>
          <a:noFill/>
        </p:spPr>
        <p:txBody>
          <a:bodyPr wrap="square" rtlCol="0">
            <a:spAutoFit/>
          </a:bodyPr>
          <a:lstStyle/>
          <a:p>
            <a:r>
              <a:rPr lang="en-US" dirty="0"/>
              <a:t>Generators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685" y="1187366"/>
            <a:ext cx="2727149" cy="181131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453" y="2281672"/>
            <a:ext cx="2514600" cy="16764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7957" y="3983634"/>
            <a:ext cx="1965711" cy="1310474"/>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7957" y="5319671"/>
            <a:ext cx="1965711" cy="1310474"/>
          </a:xfrm>
          <a:prstGeom prst="rect">
            <a:avLst/>
          </a:prstGeom>
        </p:spPr>
      </p:pic>
    </p:spTree>
    <p:extLst>
      <p:ext uri="{BB962C8B-B14F-4D97-AF65-F5344CB8AC3E}">
        <p14:creationId xmlns:p14="http://schemas.microsoft.com/office/powerpoint/2010/main" val="29930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98" y="195943"/>
            <a:ext cx="5165845" cy="576184"/>
          </a:xfrm>
        </p:spPr>
        <p:txBody>
          <a:bodyPr>
            <a:normAutofit/>
          </a:bodyPr>
          <a:lstStyle/>
          <a:p>
            <a:pPr lvl="0"/>
            <a:r>
              <a:rPr lang="en-US" sz="2400" dirty="0"/>
              <a:t>Driver Compensation</a:t>
            </a:r>
          </a:p>
        </p:txBody>
      </p:sp>
      <p:sp>
        <p:nvSpPr>
          <p:cNvPr id="3" name="Content Placeholder 2"/>
          <p:cNvSpPr>
            <a:spLocks noGrp="1"/>
          </p:cNvSpPr>
          <p:nvPr>
            <p:ph idx="1"/>
          </p:nvPr>
        </p:nvSpPr>
        <p:spPr>
          <a:xfrm>
            <a:off x="765050" y="920377"/>
            <a:ext cx="6369527" cy="5562066"/>
          </a:xfrm>
        </p:spPr>
        <p:txBody>
          <a:bodyPr>
            <a:normAutofit/>
          </a:bodyPr>
          <a:lstStyle/>
          <a:p>
            <a:pPr marL="457200" lvl="1" indent="0">
              <a:buNone/>
            </a:pPr>
            <a:r>
              <a:rPr lang="en-US" dirty="0">
                <a:solidFill>
                  <a:schemeClr val="tx1"/>
                </a:solidFill>
              </a:rPr>
              <a:t>Options</a:t>
            </a:r>
          </a:p>
          <a:p>
            <a:pPr lvl="2"/>
            <a:r>
              <a:rPr lang="en-US" dirty="0">
                <a:solidFill>
                  <a:schemeClr val="tx1"/>
                </a:solidFill>
              </a:rPr>
              <a:t>No extra compensation</a:t>
            </a:r>
          </a:p>
          <a:p>
            <a:pPr lvl="2"/>
            <a:r>
              <a:rPr lang="en-US" dirty="0">
                <a:solidFill>
                  <a:schemeClr val="tx1"/>
                </a:solidFill>
              </a:rPr>
              <a:t>Extra compensation for time spent driving</a:t>
            </a:r>
          </a:p>
          <a:p>
            <a:pPr lvl="2"/>
            <a:r>
              <a:rPr lang="en-US" dirty="0">
                <a:solidFill>
                  <a:schemeClr val="tx1"/>
                </a:solidFill>
              </a:rPr>
              <a:t>Shift differential for CDLs</a:t>
            </a:r>
          </a:p>
          <a:p>
            <a:pPr marL="457200" lvl="1" indent="0">
              <a:buNone/>
            </a:pPr>
            <a:r>
              <a:rPr lang="en-US" dirty="0">
                <a:solidFill>
                  <a:schemeClr val="tx1"/>
                </a:solidFill>
              </a:rPr>
              <a:t>Classification and Compensation Study</a:t>
            </a:r>
          </a:p>
          <a:p>
            <a:pPr lvl="2"/>
            <a:r>
              <a:rPr lang="en-US" dirty="0">
                <a:solidFill>
                  <a:schemeClr val="tx1"/>
                </a:solidFill>
              </a:rPr>
              <a:t>Third-party analysis </a:t>
            </a:r>
          </a:p>
          <a:p>
            <a:pPr lvl="2"/>
            <a:r>
              <a:rPr lang="en-US" dirty="0">
                <a:solidFill>
                  <a:schemeClr val="tx1"/>
                </a:solidFill>
              </a:rPr>
              <a:t>Offers suggestions to help your organization be more in-line with others in the industry</a:t>
            </a:r>
          </a:p>
          <a:p>
            <a:endParaRPr lang="en-US" dirty="0">
              <a:solidFill>
                <a:schemeClr val="tx1"/>
              </a:solidFill>
            </a:endParaRPr>
          </a:p>
        </p:txBody>
      </p:sp>
      <p:pic>
        <p:nvPicPr>
          <p:cNvPr id="5" name="Picture 4"/>
          <p:cNvPicPr>
            <a:picLocks noChangeAspect="1"/>
          </p:cNvPicPr>
          <p:nvPr/>
        </p:nvPicPr>
        <p:blipFill>
          <a:blip r:embed="rId3"/>
          <a:stretch>
            <a:fillRect/>
          </a:stretch>
        </p:blipFill>
        <p:spPr>
          <a:xfrm>
            <a:off x="7708074" y="1287482"/>
            <a:ext cx="4305796" cy="4305796"/>
          </a:xfrm>
          <a:prstGeom prst="rect">
            <a:avLst/>
          </a:prstGeom>
        </p:spPr>
      </p:pic>
    </p:spTree>
    <p:extLst>
      <p:ext uri="{BB962C8B-B14F-4D97-AF65-F5344CB8AC3E}">
        <p14:creationId xmlns:p14="http://schemas.microsoft.com/office/powerpoint/2010/main" val="22224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45329" y="173831"/>
            <a:ext cx="6537325" cy="1195388"/>
          </a:xfrm>
        </p:spPr>
        <p:txBody>
          <a:bodyPr>
            <a:normAutofit/>
          </a:bodyPr>
          <a:lstStyle/>
          <a:p>
            <a:r>
              <a:rPr lang="en-US" sz="3600" dirty="0"/>
              <a:t>Organizations to Contact</a:t>
            </a:r>
          </a:p>
        </p:txBody>
      </p:sp>
      <p:sp>
        <p:nvSpPr>
          <p:cNvPr id="3" name="Content Placeholder 2"/>
          <p:cNvSpPr>
            <a:spLocks noGrp="1"/>
          </p:cNvSpPr>
          <p:nvPr>
            <p:ph idx="4294967295"/>
          </p:nvPr>
        </p:nvSpPr>
        <p:spPr>
          <a:xfrm>
            <a:off x="1273629" y="771525"/>
            <a:ext cx="6157913" cy="5776232"/>
          </a:xfrm>
        </p:spPr>
        <p:txBody>
          <a:bodyPr>
            <a:normAutofit/>
          </a:bodyPr>
          <a:lstStyle/>
          <a:p>
            <a:r>
              <a:rPr lang="en-US" sz="2400" dirty="0">
                <a:solidFill>
                  <a:schemeClr val="tx1"/>
                </a:solidFill>
              </a:rPr>
              <a:t>Department of Revenue</a:t>
            </a:r>
          </a:p>
          <a:p>
            <a:r>
              <a:rPr lang="en-US" sz="2400" dirty="0">
                <a:solidFill>
                  <a:schemeClr val="tx1"/>
                </a:solidFill>
              </a:rPr>
              <a:t>Federal Motor Carrier Safety Administration </a:t>
            </a:r>
          </a:p>
          <a:p>
            <a:pPr lvl="1"/>
            <a:r>
              <a:rPr lang="en-US" sz="2000" dirty="0">
                <a:solidFill>
                  <a:schemeClr val="tx1"/>
                </a:solidFill>
              </a:rPr>
              <a:t>Great tools, forms, regulations, layman’s terms</a:t>
            </a:r>
          </a:p>
          <a:p>
            <a:r>
              <a:rPr lang="en-US" sz="2400" dirty="0">
                <a:solidFill>
                  <a:schemeClr val="tx1"/>
                </a:solidFill>
              </a:rPr>
              <a:t>Local DMV</a:t>
            </a:r>
          </a:p>
          <a:p>
            <a:r>
              <a:rPr lang="en-US" sz="2400" dirty="0">
                <a:solidFill>
                  <a:schemeClr val="tx1"/>
                </a:solidFill>
              </a:rPr>
              <a:t>State regulatory agency for commercial vehicles</a:t>
            </a:r>
          </a:p>
          <a:p>
            <a:pPr lvl="1"/>
            <a:r>
              <a:rPr lang="en-US" sz="2000" dirty="0">
                <a:solidFill>
                  <a:schemeClr val="tx1"/>
                </a:solidFill>
              </a:rPr>
              <a:t>Kansas Corporation Commission</a:t>
            </a:r>
          </a:p>
          <a:p>
            <a:r>
              <a:rPr lang="en-US" sz="2400" dirty="0">
                <a:solidFill>
                  <a:schemeClr val="tx1"/>
                </a:solidFill>
              </a:rPr>
              <a:t>Department of Transportation </a:t>
            </a:r>
          </a:p>
          <a:p>
            <a:r>
              <a:rPr lang="en-US" sz="2400" dirty="0">
                <a:solidFill>
                  <a:schemeClr val="tx1"/>
                </a:solidFill>
              </a:rPr>
              <a:t>Local CDL training academies</a:t>
            </a:r>
          </a:p>
          <a:p>
            <a:r>
              <a:rPr lang="en-US" sz="2400" dirty="0">
                <a:solidFill>
                  <a:schemeClr val="tx1"/>
                </a:solidFill>
              </a:rPr>
              <a:t>Local bus systems (municipal and schools)</a:t>
            </a:r>
          </a:p>
          <a:p>
            <a:r>
              <a:rPr lang="en-US" sz="2400" dirty="0">
                <a:solidFill>
                  <a:schemeClr val="tx1"/>
                </a:solidFill>
              </a:rPr>
              <a:t>Other CDL libraries</a:t>
            </a:r>
          </a:p>
          <a:p>
            <a:r>
              <a:rPr lang="en-US" sz="2400" dirty="0">
                <a:solidFill>
                  <a:schemeClr val="tx1"/>
                </a:solidFill>
              </a:rPr>
              <a:t>Vehicle vendors</a:t>
            </a:r>
          </a:p>
        </p:txBody>
      </p:sp>
    </p:spTree>
    <p:extLst>
      <p:ext uri="{BB962C8B-B14F-4D97-AF65-F5344CB8AC3E}">
        <p14:creationId xmlns:p14="http://schemas.microsoft.com/office/powerpoint/2010/main" val="333303505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07A787B12094FAC0E9FD2D349CD30" ma:contentTypeVersion="0" ma:contentTypeDescription="Create a new document." ma:contentTypeScope="" ma:versionID="db2da48b57537ae376786a0d2292df3c">
  <xsd:schema xmlns:xsd="http://www.w3.org/2001/XMLSchema" xmlns:xs="http://www.w3.org/2001/XMLSchema" xmlns:p="http://schemas.microsoft.com/office/2006/metadata/properties" targetNamespace="http://schemas.microsoft.com/office/2006/metadata/properties" ma:root="true" ma:fieldsID="124fd2d4348e31d7b7bcc391e9da950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4468E-C696-4E6D-B7FB-05D1FF270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796F872-8F40-453A-897B-22220469591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2951B74-78C0-4E28-B44E-FB580036C5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Template>
  <TotalTime>17778</TotalTime>
  <Words>3079</Words>
  <Application>Microsoft Office PowerPoint</Application>
  <PresentationFormat>Widescreen</PresentationFormat>
  <Paragraphs>290</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Badge</vt:lpstr>
      <vt:lpstr>Get the Facts About CDLs</vt:lpstr>
      <vt:lpstr>Why go the CDL route?  </vt:lpstr>
      <vt:lpstr>How to train your driver</vt:lpstr>
      <vt:lpstr>The (Class B) cdl training process</vt:lpstr>
      <vt:lpstr>Federal regulations &amp; compliance</vt:lpstr>
      <vt:lpstr>Personal Liabilities and Limits</vt:lpstr>
      <vt:lpstr>CDL-Requiring Outreach Vehicles </vt:lpstr>
      <vt:lpstr>Driver Compensation</vt:lpstr>
      <vt:lpstr>Organizations to Contact</vt:lpstr>
      <vt:lpstr>Questions?</vt:lpstr>
    </vt:vector>
  </TitlesOfParts>
  <Company>TSCPL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the Facts About CDLs</dc:title>
  <dc:creator>Sandra Hestand</dc:creator>
  <cp:lastModifiedBy>Michelle Stottlemire</cp:lastModifiedBy>
  <cp:revision>122</cp:revision>
  <cp:lastPrinted>2018-10-02T17:39:37Z</cp:lastPrinted>
  <dcterms:created xsi:type="dcterms:W3CDTF">2017-10-05T14:17:07Z</dcterms:created>
  <dcterms:modified xsi:type="dcterms:W3CDTF">2018-10-14T17:42:21Z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0x0101009B207A787B12094FAC0E9FD2D349CD30</vt:lpwstr>
  </property>
</Properties>
</file>