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256" r:id="rId5"/>
    <p:sldId id="258" r:id="rId6"/>
    <p:sldId id="290" r:id="rId7"/>
    <p:sldId id="289" r:id="rId8"/>
    <p:sldId id="294" r:id="rId9"/>
    <p:sldId id="259" r:id="rId10"/>
    <p:sldId id="260" r:id="rId11"/>
    <p:sldId id="291" r:id="rId12"/>
    <p:sldId id="296" r:id="rId13"/>
    <p:sldId id="295" r:id="rId14"/>
    <p:sldId id="262" r:id="rId15"/>
    <p:sldId id="292" r:id="rId16"/>
    <p:sldId id="263" r:id="rId17"/>
    <p:sldId id="264" r:id="rId18"/>
    <p:sldId id="266" r:id="rId19"/>
    <p:sldId id="267" r:id="rId20"/>
    <p:sldId id="299" r:id="rId21"/>
    <p:sldId id="270" r:id="rId22"/>
    <p:sldId id="271" r:id="rId23"/>
    <p:sldId id="298" r:id="rId24"/>
    <p:sldId id="272" r:id="rId25"/>
    <p:sldId id="274" r:id="rId26"/>
    <p:sldId id="275" r:id="rId27"/>
    <p:sldId id="278" r:id="rId28"/>
    <p:sldId id="279" r:id="rId29"/>
    <p:sldId id="286" r:id="rId30"/>
    <p:sldId id="300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50">
          <p15:clr>
            <a:srgbClr val="A4A3A4"/>
          </p15:clr>
        </p15:guide>
        <p15:guide id="4" orient="horz" pos="2442">
          <p15:clr>
            <a:srgbClr val="A4A3A4"/>
          </p15:clr>
        </p15:guide>
        <p15:guide id="5" orient="horz" pos="1590">
          <p15:clr>
            <a:srgbClr val="A4A3A4"/>
          </p15:clr>
        </p15:guide>
        <p15:guide id="6" pos="5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AA67EE-FE2F-C2D8-4B52-BA44EB4F6258}" v="7" dt="2018-10-11T17:41:08.339"/>
    <p1510:client id="{6E636740-D22B-7A62-6437-D4D55E79788F}" v="26" dt="2018-10-11T21:07:41.594"/>
    <p1510:client id="{AE8C92CF-0C71-5796-6729-587BF5322A73}" v="83" dt="2018-10-11T21:34:15.288"/>
    <p1510:client id="{35F13F37-AC39-FE05-7EAD-04498227474C}" v="13" dt="2018-10-11T23:20:39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573" y="66"/>
      </p:cViewPr>
      <p:guideLst>
        <p:guide orient="horz" pos="1620"/>
        <p:guide pos="2880"/>
        <p:guide orient="horz" pos="1950"/>
        <p:guide orient="horz" pos="2442"/>
        <p:guide orient="horz" pos="1590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E57C-2058-4E43-BE3B-C2DC6B957C06}" type="datetimeFigureOut">
              <a:rPr lang="en-US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E944A-19D8-4E1A-B7EE-97769D6421C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asealhttps:/www.demco.com/goto?PRDWF13587730&amp;s=WF13587730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Rich will talk about ALD facts here!!!!  We’re a library district.  70 miles in length.  Budget is approx. 30 million.  Boundaries are confusing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Rich:  Seniors – Cats!!!!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30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/>
              <a:t>Jack o’ Lantern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/>
              <a:t>Apple Sorting</a:t>
            </a:r>
            <a:endParaRPr lang="en-US">
              <a:cs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/>
              <a:t>Snow Man dress up</a:t>
            </a:r>
            <a:endParaRPr lang="en-US">
              <a:cs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/>
              <a:t>Plant Growth</a:t>
            </a:r>
            <a:endParaRPr lang="en-US">
              <a:cs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/>
              <a:t>Tortoise &amp; the Hare</a:t>
            </a:r>
            <a:endParaRPr lang="en-US">
              <a:cs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/>
              <a:t>Circus &amp; Trains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45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all"/>
              <a:t>* HALLOWEEN</a:t>
            </a:r>
            <a:br>
              <a:rPr lang="en-US" cap="all">
                <a:cs typeface="Calibri"/>
              </a:rPr>
            </a:br>
            <a:r>
              <a:rPr lang="en-US" cap="all"/>
              <a:t>* BABY ANIMALS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0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E944A-19D8-4E1A-B7EE-97769D6421CB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37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E944A-19D8-4E1A-B7EE-97769D6421CB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96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E944A-19D8-4E1A-B7EE-97769D6421CB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05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Rich:  Senior services-created in 2016…serves as district wide resource for all things seniors.  Provide programs in memory care units and in our branches for patrons with dementia.  </a:t>
            </a:r>
          </a:p>
          <a:p>
            <a:r>
              <a:rPr lang="en-US">
                <a:cs typeface="Calibri"/>
              </a:rPr>
              <a:t>D &amp; I:  Added in 2017 as part of strategic plan initiative.  D&amp;S specialist lives in MLS-presenting at ABOS – check it out!</a:t>
            </a:r>
          </a:p>
          <a:p>
            <a:r>
              <a:rPr lang="en-US">
                <a:cs typeface="Calibri"/>
              </a:rPr>
              <a:t>Bookmobile, 34 foot bluebird, holding 3K items, out Monday through Friday</a:t>
            </a:r>
          </a:p>
          <a:p>
            <a:r>
              <a:rPr lang="en-US">
                <a:cs typeface="Calibri"/>
              </a:rPr>
              <a:t>Lobby Stops:  Sprinter van to lobbies</a:t>
            </a:r>
          </a:p>
          <a:p>
            <a:r>
              <a:rPr lang="en-US">
                <a:cs typeface="Calibri"/>
              </a:rPr>
              <a:t>Home </a:t>
            </a:r>
            <a:r>
              <a:rPr lang="en-US" err="1">
                <a:cs typeface="Calibri"/>
              </a:rPr>
              <a:t>DeliveOverview</a:t>
            </a:r>
            <a:r>
              <a:rPr lang="en-US">
                <a:cs typeface="Calibri"/>
              </a:rPr>
              <a:t> of MLS!!!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04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Rich:  Lobby stops – what we do every day.  Great for residents, simply the fact that we’re there and providing access.  Needed some tweaks  Seniors – pull out shelves on the 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7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Rich – merchandising CATS!!!!</a:t>
            </a:r>
            <a:r>
              <a:rPr lang="en-US">
                <a:cs typeface="Calibri"/>
              </a:rPr>
              <a:t>  Hasbro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67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Rich:  First…access to bottom shelves was a major issue – poor lighting, lack of mobility.  Seniors – pull out shelves.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87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Rich-merchandising Acrylic display.  Not a lot of table space...often taken up by computers and holds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83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Merchandising – Rich 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27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made sure to rebrand our trash can!  It said “no trash!”.</a:t>
            </a:r>
            <a:r>
              <a:rPr lang="en-US">
                <a:cs typeface="Calibri"/>
              </a:rPr>
              <a:t>  Add easels to do face-out displays on the side of carts too.  Movies only with these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3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Easels:  $2</a:t>
            </a:r>
            <a:endParaRPr lang="en-US"/>
          </a:p>
          <a:p>
            <a:r>
              <a:rPr lang="en-US">
                <a:hlinkClick r:id="rId3"/>
              </a:rPr>
              <a:t>https://www.demco.com/goto?PRDWF13587730&amp;s=WF13587730</a:t>
            </a:r>
          </a:p>
          <a:p>
            <a:r>
              <a:rPr lang="en-US">
                <a:cs typeface="Calibri"/>
              </a:rPr>
              <a:t>$300 for pull out shelves (check with Don!)</a:t>
            </a:r>
          </a:p>
          <a:p>
            <a:r>
              <a:rPr lang="en-US">
                <a:cs typeface="Calibri"/>
              </a:rPr>
              <a:t>$200 for return bin wrap</a:t>
            </a:r>
          </a:p>
          <a:p>
            <a:r>
              <a:rPr lang="en-US">
                <a:cs typeface="Calibri"/>
              </a:rPr>
              <a:t>$90-$100 for cats (bring info in case residents want to purchase!)</a:t>
            </a:r>
          </a:p>
          <a:p>
            <a:r>
              <a:rPr lang="en-US">
                <a:cs typeface="Calibri"/>
              </a:rPr>
              <a:t>$8 for red tie-downs</a:t>
            </a:r>
            <a:br>
              <a:rPr lang="en-US">
                <a:cs typeface="Calibri"/>
              </a:rPr>
            </a:br>
            <a:r>
              <a:rPr lang="en-US">
                <a:cs typeface="Calibri"/>
              </a:rPr>
              <a:t>$60 for acrylic plastic </a:t>
            </a:r>
          </a:p>
          <a:p>
            <a:r>
              <a:rPr lang="en-US">
                <a:cs typeface="Calibri"/>
              </a:rPr>
              <a:t>Straps for pull out shelves</a:t>
            </a:r>
          </a:p>
          <a:p>
            <a:r>
              <a:rPr lang="en-US">
                <a:cs typeface="Calibri"/>
              </a:rPr>
              <a:t>Lock the wheels if you’re displaying items on top!</a:t>
            </a:r>
          </a:p>
          <a:p>
            <a:r>
              <a:rPr lang="en-US">
                <a:cs typeface="Calibri"/>
              </a:rPr>
              <a:t>Patrons might try to take the cats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E944A-19D8-4E1A-B7EE-97769D6421CB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1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parks Transition -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50" y="2571256"/>
            <a:ext cx="8229182" cy="1021556"/>
          </a:xfrm>
        </p:spPr>
        <p:txBody>
          <a:bodyPr anchor="t"/>
          <a:lstStyle>
            <a:lvl1pPr algn="l">
              <a:lnSpc>
                <a:spcPts val="6500"/>
              </a:lnSpc>
              <a:defRPr sz="66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err="1"/>
              <a:t>Dolar</a:t>
            </a:r>
            <a:r>
              <a:rPr lang="en-US"/>
              <a:t> </a:t>
            </a:r>
            <a:r>
              <a:rPr lang="en-US" err="1"/>
              <a:t>almet</a:t>
            </a:r>
            <a:r>
              <a:rPr lang="en-US"/>
              <a:t> </a:t>
            </a:r>
            <a:r>
              <a:rPr lang="en-US" err="1"/>
              <a:t>sorum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9650" y="1482211"/>
            <a:ext cx="8229182" cy="1125140"/>
          </a:xfrm>
        </p:spPr>
        <p:txBody>
          <a:bodyPr anchor="b">
            <a:noAutofit/>
          </a:bodyPr>
          <a:lstStyle>
            <a:lvl1pPr marL="0" indent="0">
              <a:buNone/>
              <a:defRPr sz="44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Lorum</a:t>
            </a:r>
            <a:r>
              <a:rPr lang="en-US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29393592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illar - Oran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8" y="3305176"/>
            <a:ext cx="8241214" cy="1021556"/>
          </a:xfrm>
        </p:spPr>
        <p:txBody>
          <a:bodyPr anchor="t"/>
          <a:lstStyle>
            <a:lvl1pPr algn="l">
              <a:lnSpc>
                <a:spcPts val="5400"/>
              </a:lnSpc>
              <a:defRPr sz="54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618" y="2180035"/>
            <a:ext cx="8241214" cy="1125140"/>
          </a:xfr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Pillar</a:t>
            </a:r>
          </a:p>
        </p:txBody>
      </p:sp>
    </p:spTree>
    <p:extLst>
      <p:ext uri="{BB962C8B-B14F-4D97-AF65-F5344CB8AC3E}">
        <p14:creationId xmlns:p14="http://schemas.microsoft.com/office/powerpoint/2010/main" val="20768573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Minor - Oran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171"/>
            <a:ext cx="8229600" cy="857250"/>
          </a:xfrm>
        </p:spPr>
        <p:txBody>
          <a:bodyPr tIns="0" bIns="0" anchor="b"/>
          <a:lstStyle>
            <a:lvl1pPr>
              <a:lnSpc>
                <a:spcPts val="3600"/>
              </a:lnSpc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343"/>
            <a:ext cx="8229600" cy="339447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91939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jor - Oran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855"/>
            <a:ext cx="8229600" cy="619631"/>
          </a:xfrm>
        </p:spPr>
        <p:txBody>
          <a:bodyPr tIns="0" bIns="0" anchor="t"/>
          <a:lstStyle>
            <a:lvl1pPr>
              <a:lnSpc>
                <a:spcPts val="5400"/>
              </a:lnSpc>
              <a:defRPr sz="5400">
                <a:latin typeface="+mj-lt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6614"/>
            <a:ext cx="8229600" cy="2801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28650"/>
            <a:ext cx="8229600" cy="477838"/>
          </a:xfrm>
        </p:spPr>
        <p:txBody>
          <a:bodyPr tIns="0" bIns="0"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cap="all" baseline="0">
                <a:solidFill>
                  <a:schemeClr val="tx1"/>
                </a:solidFill>
              </a:defRPr>
            </a:lvl2pPr>
            <a:lvl3pPr marL="914400" indent="0">
              <a:buNone/>
              <a:defRPr sz="3600" cap="all" baseline="0">
                <a:solidFill>
                  <a:schemeClr val="tx1"/>
                </a:solidFill>
              </a:defRPr>
            </a:lvl3pPr>
            <a:lvl4pPr marL="1371600" indent="0">
              <a:buNone/>
              <a:defRPr sz="3600" cap="all" baseline="0">
                <a:solidFill>
                  <a:schemeClr val="tx1"/>
                </a:solidFill>
              </a:defRPr>
            </a:lvl4pPr>
            <a:lvl5pPr marL="1828800" indent="0">
              <a:buNone/>
              <a:defRPr sz="36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57628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parks Transition - Purp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50" y="2571256"/>
            <a:ext cx="8229182" cy="1021556"/>
          </a:xfrm>
        </p:spPr>
        <p:txBody>
          <a:bodyPr anchor="t"/>
          <a:lstStyle>
            <a:lvl1pPr algn="l">
              <a:lnSpc>
                <a:spcPts val="6500"/>
              </a:lnSpc>
              <a:defRPr sz="66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err="1"/>
              <a:t>Dolar</a:t>
            </a:r>
            <a:r>
              <a:rPr lang="en-US"/>
              <a:t> </a:t>
            </a:r>
            <a:r>
              <a:rPr lang="en-US" err="1"/>
              <a:t>almet</a:t>
            </a:r>
            <a:r>
              <a:rPr lang="en-US"/>
              <a:t> </a:t>
            </a:r>
            <a:r>
              <a:rPr lang="en-US" err="1"/>
              <a:t>sorum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9650" y="1482211"/>
            <a:ext cx="8229182" cy="1125140"/>
          </a:xfrm>
        </p:spPr>
        <p:txBody>
          <a:bodyPr anchor="b">
            <a:noAutofit/>
          </a:bodyPr>
          <a:lstStyle>
            <a:lvl1pPr marL="0" indent="0">
              <a:buNone/>
              <a:defRPr sz="44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Lorum</a:t>
            </a:r>
            <a:r>
              <a:rPr lang="en-US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2037421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illar - Purp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8" y="3305176"/>
            <a:ext cx="8241214" cy="1021556"/>
          </a:xfrm>
        </p:spPr>
        <p:txBody>
          <a:bodyPr anchor="t"/>
          <a:lstStyle>
            <a:lvl1pPr algn="l">
              <a:lnSpc>
                <a:spcPts val="5400"/>
              </a:lnSpc>
              <a:defRPr sz="54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618" y="2180035"/>
            <a:ext cx="8241214" cy="1125140"/>
          </a:xfr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Pillar</a:t>
            </a:r>
          </a:p>
        </p:txBody>
      </p:sp>
    </p:spTree>
    <p:extLst>
      <p:ext uri="{BB962C8B-B14F-4D97-AF65-F5344CB8AC3E}">
        <p14:creationId xmlns:p14="http://schemas.microsoft.com/office/powerpoint/2010/main" val="2298681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Minor - Purp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171"/>
            <a:ext cx="8229600" cy="857250"/>
          </a:xfrm>
        </p:spPr>
        <p:txBody>
          <a:bodyPr tIns="0" bIns="0" anchor="b"/>
          <a:lstStyle>
            <a:lvl1pPr>
              <a:lnSpc>
                <a:spcPts val="3600"/>
              </a:lnSpc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343"/>
            <a:ext cx="8229600" cy="339447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025026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jor - Purp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855"/>
            <a:ext cx="8229600" cy="619631"/>
          </a:xfrm>
        </p:spPr>
        <p:txBody>
          <a:bodyPr tIns="0" bIns="0" anchor="t"/>
          <a:lstStyle>
            <a:lvl1pPr>
              <a:lnSpc>
                <a:spcPts val="5400"/>
              </a:lnSpc>
              <a:defRPr sz="5400">
                <a:latin typeface="+mj-lt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6614"/>
            <a:ext cx="8229600" cy="2801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28650"/>
            <a:ext cx="8229600" cy="477838"/>
          </a:xfrm>
        </p:spPr>
        <p:txBody>
          <a:bodyPr tIns="0" bIns="0"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cap="all" baseline="0">
                <a:solidFill>
                  <a:schemeClr val="tx1"/>
                </a:solidFill>
              </a:defRPr>
            </a:lvl2pPr>
            <a:lvl3pPr marL="914400" indent="0">
              <a:buNone/>
              <a:defRPr sz="3600" cap="all" baseline="0">
                <a:solidFill>
                  <a:schemeClr val="tx1"/>
                </a:solidFill>
              </a:defRPr>
            </a:lvl3pPr>
            <a:lvl4pPr marL="1371600" indent="0">
              <a:buNone/>
              <a:defRPr sz="3600" cap="all" baseline="0">
                <a:solidFill>
                  <a:schemeClr val="tx1"/>
                </a:solidFill>
              </a:defRPr>
            </a:lvl4pPr>
            <a:lvl5pPr marL="1828800" indent="0">
              <a:buNone/>
              <a:defRPr sz="36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1697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parks Transition - Pi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50" y="2571256"/>
            <a:ext cx="8229182" cy="1021556"/>
          </a:xfrm>
        </p:spPr>
        <p:txBody>
          <a:bodyPr anchor="t"/>
          <a:lstStyle>
            <a:lvl1pPr algn="l">
              <a:lnSpc>
                <a:spcPts val="6500"/>
              </a:lnSpc>
              <a:defRPr sz="66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err="1"/>
              <a:t>Dolar</a:t>
            </a:r>
            <a:r>
              <a:rPr lang="en-US"/>
              <a:t> </a:t>
            </a:r>
            <a:r>
              <a:rPr lang="en-US" err="1"/>
              <a:t>almet</a:t>
            </a:r>
            <a:r>
              <a:rPr lang="en-US"/>
              <a:t> </a:t>
            </a:r>
            <a:r>
              <a:rPr lang="en-US" err="1"/>
              <a:t>sorum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9650" y="1482211"/>
            <a:ext cx="8229182" cy="1125140"/>
          </a:xfrm>
        </p:spPr>
        <p:txBody>
          <a:bodyPr anchor="b">
            <a:noAutofit/>
          </a:bodyPr>
          <a:lstStyle>
            <a:lvl1pPr marL="0" indent="0">
              <a:buNone/>
              <a:defRPr sz="44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Lorum</a:t>
            </a:r>
            <a:r>
              <a:rPr lang="en-US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1051440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illar - Pi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8" y="3305176"/>
            <a:ext cx="8241214" cy="1021556"/>
          </a:xfrm>
        </p:spPr>
        <p:txBody>
          <a:bodyPr anchor="t"/>
          <a:lstStyle>
            <a:lvl1pPr algn="l">
              <a:lnSpc>
                <a:spcPts val="5400"/>
              </a:lnSpc>
              <a:defRPr sz="54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618" y="2180035"/>
            <a:ext cx="8241214" cy="1125140"/>
          </a:xfr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Pillar</a:t>
            </a:r>
          </a:p>
        </p:txBody>
      </p:sp>
    </p:spTree>
    <p:extLst>
      <p:ext uri="{BB962C8B-B14F-4D97-AF65-F5344CB8AC3E}">
        <p14:creationId xmlns:p14="http://schemas.microsoft.com/office/powerpoint/2010/main" val="27470088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Minor - Pi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171"/>
            <a:ext cx="8229600" cy="857250"/>
          </a:xfrm>
        </p:spPr>
        <p:txBody>
          <a:bodyPr tIns="0" bIns="0" anchor="b"/>
          <a:lstStyle>
            <a:lvl1pPr>
              <a:lnSpc>
                <a:spcPts val="3600"/>
              </a:lnSpc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343"/>
            <a:ext cx="8229600" cy="339447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103751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illar -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8" y="3305176"/>
            <a:ext cx="8241214" cy="1021556"/>
          </a:xfrm>
        </p:spPr>
        <p:txBody>
          <a:bodyPr anchor="t"/>
          <a:lstStyle>
            <a:lvl1pPr algn="l">
              <a:lnSpc>
                <a:spcPts val="5400"/>
              </a:lnSpc>
              <a:defRPr sz="54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618" y="2180035"/>
            <a:ext cx="8241214" cy="1125140"/>
          </a:xfr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Pillar</a:t>
            </a:r>
          </a:p>
        </p:txBody>
      </p:sp>
    </p:spTree>
    <p:extLst>
      <p:ext uri="{BB962C8B-B14F-4D97-AF65-F5344CB8AC3E}">
        <p14:creationId xmlns:p14="http://schemas.microsoft.com/office/powerpoint/2010/main" val="10222587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jor - Pi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855"/>
            <a:ext cx="8229600" cy="619631"/>
          </a:xfrm>
        </p:spPr>
        <p:txBody>
          <a:bodyPr tIns="0" bIns="0" anchor="t"/>
          <a:lstStyle>
            <a:lvl1pPr>
              <a:lnSpc>
                <a:spcPts val="5400"/>
              </a:lnSpc>
              <a:defRPr sz="5400">
                <a:latin typeface="+mj-lt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6614"/>
            <a:ext cx="8229600" cy="2801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28650"/>
            <a:ext cx="8229600" cy="477838"/>
          </a:xfrm>
        </p:spPr>
        <p:txBody>
          <a:bodyPr tIns="0" bIns="0"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cap="all" baseline="0">
                <a:solidFill>
                  <a:schemeClr val="tx1"/>
                </a:solidFill>
              </a:defRPr>
            </a:lvl2pPr>
            <a:lvl3pPr marL="914400" indent="0">
              <a:buNone/>
              <a:defRPr sz="3600" cap="all" baseline="0">
                <a:solidFill>
                  <a:schemeClr val="tx1"/>
                </a:solidFill>
              </a:defRPr>
            </a:lvl3pPr>
            <a:lvl4pPr marL="1371600" indent="0">
              <a:buNone/>
              <a:defRPr sz="3600" cap="all" baseline="0">
                <a:solidFill>
                  <a:schemeClr val="tx1"/>
                </a:solidFill>
              </a:defRPr>
            </a:lvl4pPr>
            <a:lvl5pPr marL="1828800" indent="0">
              <a:buNone/>
              <a:defRPr sz="36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2391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parks Transition -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50" y="2571256"/>
            <a:ext cx="8229182" cy="1021556"/>
          </a:xfrm>
        </p:spPr>
        <p:txBody>
          <a:bodyPr anchor="t"/>
          <a:lstStyle>
            <a:lvl1pPr algn="l">
              <a:lnSpc>
                <a:spcPts val="6500"/>
              </a:lnSpc>
              <a:defRPr sz="66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err="1"/>
              <a:t>Dolar</a:t>
            </a:r>
            <a:r>
              <a:rPr lang="en-US"/>
              <a:t> </a:t>
            </a:r>
            <a:r>
              <a:rPr lang="en-US" err="1"/>
              <a:t>almet</a:t>
            </a:r>
            <a:r>
              <a:rPr lang="en-US"/>
              <a:t> </a:t>
            </a:r>
            <a:r>
              <a:rPr lang="en-US" err="1"/>
              <a:t>sorum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9650" y="1482211"/>
            <a:ext cx="8229182" cy="1125140"/>
          </a:xfrm>
        </p:spPr>
        <p:txBody>
          <a:bodyPr anchor="b">
            <a:noAutofit/>
          </a:bodyPr>
          <a:lstStyle>
            <a:lvl1pPr marL="0" indent="0">
              <a:buNone/>
              <a:defRPr sz="44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Lorum</a:t>
            </a:r>
            <a:r>
              <a:rPr lang="en-US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34747377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illar -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8" y="3305176"/>
            <a:ext cx="8241214" cy="1021556"/>
          </a:xfrm>
        </p:spPr>
        <p:txBody>
          <a:bodyPr anchor="t"/>
          <a:lstStyle>
            <a:lvl1pPr algn="l">
              <a:lnSpc>
                <a:spcPts val="5400"/>
              </a:lnSpc>
              <a:defRPr sz="54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618" y="2180035"/>
            <a:ext cx="8241214" cy="1125140"/>
          </a:xfr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Pillar</a:t>
            </a:r>
          </a:p>
        </p:txBody>
      </p:sp>
    </p:spTree>
    <p:extLst>
      <p:ext uri="{BB962C8B-B14F-4D97-AF65-F5344CB8AC3E}">
        <p14:creationId xmlns:p14="http://schemas.microsoft.com/office/powerpoint/2010/main" val="2764062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Minor -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171"/>
            <a:ext cx="8229600" cy="857250"/>
          </a:xfrm>
        </p:spPr>
        <p:txBody>
          <a:bodyPr tIns="0" bIns="0" anchor="b"/>
          <a:lstStyle>
            <a:lvl1pPr>
              <a:lnSpc>
                <a:spcPts val="3600"/>
              </a:lnSpc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343"/>
            <a:ext cx="8229600" cy="339447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429474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jor -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855"/>
            <a:ext cx="8229600" cy="619631"/>
          </a:xfrm>
        </p:spPr>
        <p:txBody>
          <a:bodyPr tIns="0" bIns="0" anchor="t"/>
          <a:lstStyle>
            <a:lvl1pPr>
              <a:lnSpc>
                <a:spcPts val="5400"/>
              </a:lnSpc>
              <a:defRPr sz="5400">
                <a:latin typeface="+mj-lt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6614"/>
            <a:ext cx="8229600" cy="2801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28650"/>
            <a:ext cx="8229600" cy="477838"/>
          </a:xfrm>
        </p:spPr>
        <p:txBody>
          <a:bodyPr tIns="0" bIns="0"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cap="all" baseline="0">
                <a:solidFill>
                  <a:schemeClr val="tx1"/>
                </a:solidFill>
              </a:defRPr>
            </a:lvl2pPr>
            <a:lvl3pPr marL="914400" indent="0">
              <a:buNone/>
              <a:defRPr sz="3600" cap="all" baseline="0">
                <a:solidFill>
                  <a:schemeClr val="tx1"/>
                </a:solidFill>
              </a:defRPr>
            </a:lvl3pPr>
            <a:lvl4pPr marL="1371600" indent="0">
              <a:buNone/>
              <a:defRPr sz="3600" cap="all" baseline="0">
                <a:solidFill>
                  <a:schemeClr val="tx1"/>
                </a:solidFill>
              </a:defRPr>
            </a:lvl4pPr>
            <a:lvl5pPr marL="1828800" indent="0">
              <a:buNone/>
              <a:defRPr sz="36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5708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parks Transition - Te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50" y="2571256"/>
            <a:ext cx="8229182" cy="1021556"/>
          </a:xfrm>
        </p:spPr>
        <p:txBody>
          <a:bodyPr anchor="t"/>
          <a:lstStyle>
            <a:lvl1pPr algn="l">
              <a:lnSpc>
                <a:spcPts val="6500"/>
              </a:lnSpc>
              <a:defRPr sz="66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err="1"/>
              <a:t>Dolar</a:t>
            </a:r>
            <a:r>
              <a:rPr lang="en-US"/>
              <a:t> </a:t>
            </a:r>
            <a:r>
              <a:rPr lang="en-US" err="1"/>
              <a:t>almet</a:t>
            </a:r>
            <a:r>
              <a:rPr lang="en-US"/>
              <a:t> </a:t>
            </a:r>
            <a:r>
              <a:rPr lang="en-US" err="1"/>
              <a:t>sorum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9650" y="1482211"/>
            <a:ext cx="8229182" cy="1125140"/>
          </a:xfrm>
        </p:spPr>
        <p:txBody>
          <a:bodyPr anchor="b">
            <a:noAutofit/>
          </a:bodyPr>
          <a:lstStyle>
            <a:lvl1pPr marL="0" indent="0">
              <a:buNone/>
              <a:defRPr sz="44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Lorum</a:t>
            </a:r>
            <a:r>
              <a:rPr lang="en-US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4186196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illar - Te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8" y="3305176"/>
            <a:ext cx="8241214" cy="1021556"/>
          </a:xfrm>
        </p:spPr>
        <p:txBody>
          <a:bodyPr anchor="t"/>
          <a:lstStyle>
            <a:lvl1pPr algn="l">
              <a:lnSpc>
                <a:spcPts val="5400"/>
              </a:lnSpc>
              <a:defRPr sz="54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618" y="2180035"/>
            <a:ext cx="8241214" cy="1125140"/>
          </a:xfr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Pillar</a:t>
            </a:r>
          </a:p>
        </p:txBody>
      </p:sp>
    </p:spTree>
    <p:extLst>
      <p:ext uri="{BB962C8B-B14F-4D97-AF65-F5344CB8AC3E}">
        <p14:creationId xmlns:p14="http://schemas.microsoft.com/office/powerpoint/2010/main" val="29104048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Minor - Te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171"/>
            <a:ext cx="8229600" cy="857250"/>
          </a:xfrm>
        </p:spPr>
        <p:txBody>
          <a:bodyPr tIns="0" bIns="0" anchor="b"/>
          <a:lstStyle>
            <a:lvl1pPr>
              <a:lnSpc>
                <a:spcPts val="3600"/>
              </a:lnSpc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343"/>
            <a:ext cx="8229600" cy="339447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36631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jor - Te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855"/>
            <a:ext cx="8229600" cy="619631"/>
          </a:xfrm>
        </p:spPr>
        <p:txBody>
          <a:bodyPr tIns="0" bIns="0" anchor="t"/>
          <a:lstStyle>
            <a:lvl1pPr>
              <a:lnSpc>
                <a:spcPts val="5400"/>
              </a:lnSpc>
              <a:defRPr sz="5400">
                <a:latin typeface="+mj-lt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6614"/>
            <a:ext cx="8229600" cy="2801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28650"/>
            <a:ext cx="8229600" cy="477838"/>
          </a:xfrm>
        </p:spPr>
        <p:txBody>
          <a:bodyPr tIns="0" bIns="0"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cap="all" baseline="0">
                <a:solidFill>
                  <a:schemeClr val="tx1"/>
                </a:solidFill>
              </a:defRPr>
            </a:lvl2pPr>
            <a:lvl3pPr marL="914400" indent="0">
              <a:buNone/>
              <a:defRPr sz="3600" cap="all" baseline="0">
                <a:solidFill>
                  <a:schemeClr val="tx1"/>
                </a:solidFill>
              </a:defRPr>
            </a:lvl3pPr>
            <a:lvl4pPr marL="1371600" indent="0">
              <a:buNone/>
              <a:defRPr sz="3600" cap="all" baseline="0">
                <a:solidFill>
                  <a:schemeClr val="tx1"/>
                </a:solidFill>
              </a:defRPr>
            </a:lvl4pPr>
            <a:lvl5pPr marL="1828800" indent="0">
              <a:buNone/>
              <a:defRPr sz="36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9967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parks Transition - Yellow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50" y="2571256"/>
            <a:ext cx="8229182" cy="1021556"/>
          </a:xfrm>
        </p:spPr>
        <p:txBody>
          <a:bodyPr anchor="t"/>
          <a:lstStyle>
            <a:lvl1pPr algn="l">
              <a:lnSpc>
                <a:spcPts val="6500"/>
              </a:lnSpc>
              <a:defRPr sz="66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err="1"/>
              <a:t>Dolar</a:t>
            </a:r>
            <a:r>
              <a:rPr lang="en-US"/>
              <a:t> </a:t>
            </a:r>
            <a:r>
              <a:rPr lang="en-US" err="1"/>
              <a:t>almet</a:t>
            </a:r>
            <a:r>
              <a:rPr lang="en-US"/>
              <a:t> </a:t>
            </a:r>
            <a:r>
              <a:rPr lang="en-US" err="1"/>
              <a:t>sorum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9650" y="1482211"/>
            <a:ext cx="8229182" cy="1125140"/>
          </a:xfrm>
        </p:spPr>
        <p:txBody>
          <a:bodyPr anchor="b">
            <a:noAutofit/>
          </a:bodyPr>
          <a:lstStyle>
            <a:lvl1pPr marL="0" indent="0">
              <a:buNone/>
              <a:defRPr sz="44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Lorum</a:t>
            </a:r>
            <a:r>
              <a:rPr lang="en-US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8509641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Minor -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171"/>
            <a:ext cx="8229600" cy="857250"/>
          </a:xfrm>
        </p:spPr>
        <p:txBody>
          <a:bodyPr tIns="0" bIns="0" anchor="b"/>
          <a:lstStyle>
            <a:lvl1pPr>
              <a:lnSpc>
                <a:spcPts val="3600"/>
              </a:lnSpc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343"/>
            <a:ext cx="8229600" cy="339447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5169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illar - Yellow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8" y="3305176"/>
            <a:ext cx="8241214" cy="1021556"/>
          </a:xfrm>
        </p:spPr>
        <p:txBody>
          <a:bodyPr anchor="t"/>
          <a:lstStyle>
            <a:lvl1pPr algn="l">
              <a:lnSpc>
                <a:spcPts val="5400"/>
              </a:lnSpc>
              <a:defRPr sz="54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618" y="2180035"/>
            <a:ext cx="8241214" cy="1125140"/>
          </a:xfr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Pillar</a:t>
            </a:r>
          </a:p>
        </p:txBody>
      </p:sp>
    </p:spTree>
    <p:extLst>
      <p:ext uri="{BB962C8B-B14F-4D97-AF65-F5344CB8AC3E}">
        <p14:creationId xmlns:p14="http://schemas.microsoft.com/office/powerpoint/2010/main" val="28288184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Minor - Yellow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171"/>
            <a:ext cx="8229600" cy="857250"/>
          </a:xfrm>
        </p:spPr>
        <p:txBody>
          <a:bodyPr tIns="0" bIns="0" anchor="b"/>
          <a:lstStyle>
            <a:lvl1pPr>
              <a:lnSpc>
                <a:spcPts val="3600"/>
              </a:lnSpc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343"/>
            <a:ext cx="8229600" cy="339447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1972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jor - Yellow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855"/>
            <a:ext cx="8229600" cy="619631"/>
          </a:xfrm>
        </p:spPr>
        <p:txBody>
          <a:bodyPr tIns="0" bIns="0" anchor="t"/>
          <a:lstStyle>
            <a:lvl1pPr>
              <a:lnSpc>
                <a:spcPts val="5400"/>
              </a:lnSpc>
              <a:defRPr sz="5400">
                <a:latin typeface="+mj-lt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6614"/>
            <a:ext cx="8229600" cy="2801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28650"/>
            <a:ext cx="8229600" cy="477838"/>
          </a:xfrm>
        </p:spPr>
        <p:txBody>
          <a:bodyPr tIns="0" bIns="0"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cap="all" baseline="0">
                <a:solidFill>
                  <a:schemeClr val="tx1"/>
                </a:solidFill>
              </a:defRPr>
            </a:lvl2pPr>
            <a:lvl3pPr marL="914400" indent="0">
              <a:buNone/>
              <a:defRPr sz="3600" cap="all" baseline="0">
                <a:solidFill>
                  <a:schemeClr val="tx1"/>
                </a:solidFill>
              </a:defRPr>
            </a:lvl3pPr>
            <a:lvl4pPr marL="1371600" indent="0">
              <a:buNone/>
              <a:defRPr sz="3600" cap="all" baseline="0">
                <a:solidFill>
                  <a:schemeClr val="tx1"/>
                </a:solidFill>
              </a:defRPr>
            </a:lvl4pPr>
            <a:lvl5pPr marL="1828800" indent="0">
              <a:buNone/>
              <a:defRPr sz="36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00785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11166"/>
            <a:ext cx="8229600" cy="1102519"/>
          </a:xfrm>
        </p:spPr>
        <p:txBody>
          <a:bodyPr anchor="t"/>
          <a:lstStyle>
            <a:lvl1pPr>
              <a:lnSpc>
                <a:spcPts val="5400"/>
              </a:lnSpc>
              <a:defRPr sz="54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DOLAR ALMET SORUM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932873"/>
            <a:ext cx="8229600" cy="521258"/>
          </a:xfrm>
        </p:spPr>
        <p:txBody>
          <a:bodyPr anchor="t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Speaker’s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253337"/>
            <a:ext cx="8229600" cy="563562"/>
          </a:xfr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36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36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36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3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425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pa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3725" y="3095626"/>
            <a:ext cx="8229600" cy="781050"/>
          </a:xfrm>
        </p:spPr>
        <p:txBody>
          <a:bodyPr anchor="t"/>
          <a:lstStyle>
            <a:lvl1pPr>
              <a:lnSpc>
                <a:spcPts val="5400"/>
              </a:lnSpc>
              <a:defRPr sz="54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DOLAR ALMET SORUM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43725" y="3876675"/>
            <a:ext cx="8229600" cy="521258"/>
          </a:xfrm>
        </p:spPr>
        <p:txBody>
          <a:bodyPr anchor="t">
            <a:noAutofit/>
          </a:bodyPr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Speaker’s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43725" y="2524125"/>
            <a:ext cx="8229600" cy="563562"/>
          </a:xfr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36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36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36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36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</a:t>
            </a:r>
            <a:r>
              <a:rPr lang="en-US" err="1"/>
              <a:t>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992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jor -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855"/>
            <a:ext cx="8229600" cy="619631"/>
          </a:xfrm>
        </p:spPr>
        <p:txBody>
          <a:bodyPr tIns="0" bIns="0" anchor="t"/>
          <a:lstStyle>
            <a:lvl1pPr>
              <a:lnSpc>
                <a:spcPts val="5400"/>
              </a:lnSpc>
              <a:defRPr sz="5400">
                <a:latin typeface="+mj-lt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6614"/>
            <a:ext cx="8229600" cy="2801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28650"/>
            <a:ext cx="8229600" cy="477838"/>
          </a:xfrm>
        </p:spPr>
        <p:txBody>
          <a:bodyPr tIns="0" bIns="0"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cap="all" baseline="0">
                <a:solidFill>
                  <a:schemeClr val="tx1"/>
                </a:solidFill>
              </a:defRPr>
            </a:lvl2pPr>
            <a:lvl3pPr marL="914400" indent="0">
              <a:buNone/>
              <a:defRPr sz="3600" cap="all" baseline="0">
                <a:solidFill>
                  <a:schemeClr val="tx1"/>
                </a:solidFill>
              </a:defRPr>
            </a:lvl3pPr>
            <a:lvl4pPr marL="1371600" indent="0">
              <a:buNone/>
              <a:defRPr sz="3600" cap="all" baseline="0">
                <a:solidFill>
                  <a:schemeClr val="tx1"/>
                </a:solidFill>
              </a:defRPr>
            </a:lvl4pPr>
            <a:lvl5pPr marL="1828800" indent="0">
              <a:buNone/>
              <a:defRPr sz="36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608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parks Transition - Lim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50" y="2571256"/>
            <a:ext cx="8229182" cy="1021556"/>
          </a:xfrm>
        </p:spPr>
        <p:txBody>
          <a:bodyPr anchor="t"/>
          <a:lstStyle>
            <a:lvl1pPr algn="l">
              <a:lnSpc>
                <a:spcPts val="6500"/>
              </a:lnSpc>
              <a:defRPr sz="66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err="1"/>
              <a:t>Dolar</a:t>
            </a:r>
            <a:r>
              <a:rPr lang="en-US"/>
              <a:t> </a:t>
            </a:r>
            <a:r>
              <a:rPr lang="en-US" err="1"/>
              <a:t>almet</a:t>
            </a:r>
            <a:r>
              <a:rPr lang="en-US"/>
              <a:t> </a:t>
            </a:r>
            <a:r>
              <a:rPr lang="en-US" err="1"/>
              <a:t>sorum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9650" y="1482211"/>
            <a:ext cx="8229182" cy="1125140"/>
          </a:xfrm>
        </p:spPr>
        <p:txBody>
          <a:bodyPr anchor="b">
            <a:noAutofit/>
          </a:bodyPr>
          <a:lstStyle>
            <a:lvl1pPr marL="0" indent="0">
              <a:buNone/>
              <a:defRPr sz="44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Lorum</a:t>
            </a:r>
            <a:r>
              <a:rPr lang="en-US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24655798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illar - Lim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18" y="3305176"/>
            <a:ext cx="8241214" cy="1021556"/>
          </a:xfrm>
        </p:spPr>
        <p:txBody>
          <a:bodyPr anchor="t"/>
          <a:lstStyle>
            <a:lvl1pPr algn="l">
              <a:lnSpc>
                <a:spcPts val="5400"/>
              </a:lnSpc>
              <a:defRPr sz="54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618" y="2180035"/>
            <a:ext cx="8241214" cy="1125140"/>
          </a:xfrm>
        </p:spPr>
        <p:txBody>
          <a:bodyPr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Pillar</a:t>
            </a:r>
          </a:p>
        </p:txBody>
      </p:sp>
    </p:spTree>
    <p:extLst>
      <p:ext uri="{BB962C8B-B14F-4D97-AF65-F5344CB8AC3E}">
        <p14:creationId xmlns:p14="http://schemas.microsoft.com/office/powerpoint/2010/main" val="26455652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Minor - Lim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8171"/>
            <a:ext cx="8229600" cy="857250"/>
          </a:xfrm>
        </p:spPr>
        <p:txBody>
          <a:bodyPr tIns="0" bIns="0" anchor="b"/>
          <a:lstStyle>
            <a:lvl1pPr>
              <a:lnSpc>
                <a:spcPts val="3600"/>
              </a:lnSpc>
              <a:defRPr sz="3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2343"/>
            <a:ext cx="8229600" cy="339447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123159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ajor - Lim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855"/>
            <a:ext cx="8229600" cy="619631"/>
          </a:xfrm>
        </p:spPr>
        <p:txBody>
          <a:bodyPr tIns="0" bIns="0" anchor="t"/>
          <a:lstStyle>
            <a:lvl1pPr>
              <a:lnSpc>
                <a:spcPts val="5400"/>
              </a:lnSpc>
              <a:defRPr sz="5400">
                <a:latin typeface="+mj-lt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6614"/>
            <a:ext cx="8229600" cy="28017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628650"/>
            <a:ext cx="8229600" cy="477838"/>
          </a:xfrm>
        </p:spPr>
        <p:txBody>
          <a:bodyPr tIns="0" bIns="0" anchor="b">
            <a:no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600" cap="all" baseline="0">
                <a:solidFill>
                  <a:schemeClr val="tx1"/>
                </a:solidFill>
              </a:defRPr>
            </a:lvl2pPr>
            <a:lvl3pPr marL="914400" indent="0">
              <a:buNone/>
              <a:defRPr sz="3600" cap="all" baseline="0">
                <a:solidFill>
                  <a:schemeClr val="tx1"/>
                </a:solidFill>
              </a:defRPr>
            </a:lvl3pPr>
            <a:lvl4pPr marL="1371600" indent="0">
              <a:buNone/>
              <a:defRPr sz="3600" cap="all" baseline="0">
                <a:solidFill>
                  <a:schemeClr val="tx1"/>
                </a:solidFill>
              </a:defRPr>
            </a:lvl4pPr>
            <a:lvl5pPr marL="1828800" indent="0">
              <a:buNone/>
              <a:defRPr sz="3600" cap="all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72347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parks Transition - Oran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50" y="2571256"/>
            <a:ext cx="8229182" cy="1021556"/>
          </a:xfrm>
        </p:spPr>
        <p:txBody>
          <a:bodyPr anchor="t"/>
          <a:lstStyle>
            <a:lvl1pPr algn="l">
              <a:lnSpc>
                <a:spcPts val="6500"/>
              </a:lnSpc>
              <a:defRPr sz="66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err="1"/>
              <a:t>Dolar</a:t>
            </a:r>
            <a:r>
              <a:rPr lang="en-US"/>
              <a:t> </a:t>
            </a:r>
            <a:r>
              <a:rPr lang="en-US" err="1"/>
              <a:t>almet</a:t>
            </a:r>
            <a:r>
              <a:rPr lang="en-US"/>
              <a:t> </a:t>
            </a:r>
            <a:r>
              <a:rPr lang="en-US" err="1"/>
              <a:t>sorum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9650" y="1482211"/>
            <a:ext cx="8229182" cy="1125140"/>
          </a:xfrm>
        </p:spPr>
        <p:txBody>
          <a:bodyPr anchor="b">
            <a:noAutofit/>
          </a:bodyPr>
          <a:lstStyle>
            <a:lvl1pPr marL="0" indent="0">
              <a:buNone/>
              <a:defRPr sz="44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Lorum</a:t>
            </a:r>
            <a:r>
              <a:rPr lang="en-US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26542397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31"/>
            <a:ext cx="8229600" cy="857250"/>
          </a:xfrm>
          <a:prstGeom prst="rect">
            <a:avLst/>
          </a:prstGeom>
        </p:spPr>
        <p:txBody>
          <a:bodyPr vert="horz" wrap="square" lIns="91440" tIns="0" rIns="9144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9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1" r:id="rId2"/>
    <p:sldLayoutId id="2147483650" r:id="rId3"/>
    <p:sldLayoutId id="2147483656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49" r:id="rId33"/>
    <p:sldLayoutId id="2147483686" r:id="rId34"/>
  </p:sldLayoutIdLst>
  <p:txStyles>
    <p:titleStyle>
      <a:lvl1pPr algn="l" defTabSz="457200" rtl="0" eaLnBrk="1" latinLnBrk="0" hangingPunct="1">
        <a:lnSpc>
          <a:spcPts val="5400"/>
        </a:lnSpc>
        <a:spcBef>
          <a:spcPct val="0"/>
        </a:spcBef>
        <a:buNone/>
        <a:defRPr sz="5400" kern="1200" cap="all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" name="Subtitle 6"/>
          <p:cNvSpPr>
            <a:spLocks noGrp="1"/>
          </p:cNvSpPr>
          <p:nvPr>
            <p:ph type="body" idx="1"/>
          </p:nvPr>
        </p:nvSpPr>
        <p:spPr>
          <a:xfrm>
            <a:off x="2417724" y="4548435"/>
            <a:ext cx="6542370" cy="375171"/>
          </a:xfrm>
        </p:spPr>
        <p:txBody>
          <a:bodyPr/>
          <a:lstStyle/>
          <a:p>
            <a:pPr algn="ctr"/>
            <a:r>
              <a:rPr lang="en-US" sz="1700">
                <a:solidFill>
                  <a:schemeClr val="tx1">
                    <a:lumMod val="50000"/>
                  </a:schemeClr>
                </a:solidFill>
                <a:cs typeface="Calibri"/>
              </a:rPr>
              <a:t>Karen </a:t>
            </a:r>
            <a:r>
              <a:rPr lang="en-US" sz="1700" err="1">
                <a:solidFill>
                  <a:schemeClr val="tx1">
                    <a:lumMod val="50000"/>
                  </a:schemeClr>
                </a:solidFill>
                <a:cs typeface="Calibri"/>
              </a:rPr>
              <a:t>bradley</a:t>
            </a:r>
            <a:r>
              <a:rPr lang="en-US" sz="1700">
                <a:solidFill>
                  <a:schemeClr val="tx1">
                    <a:lumMod val="50000"/>
                  </a:schemeClr>
                </a:solidFill>
                <a:cs typeface="Calibri"/>
              </a:rPr>
              <a:t> &amp; </a:t>
            </a:r>
            <a:r>
              <a:rPr lang="en-US" sz="1700" err="1">
                <a:solidFill>
                  <a:schemeClr val="tx1">
                    <a:lumMod val="50000"/>
                  </a:schemeClr>
                </a:solidFill>
                <a:cs typeface="Calibri"/>
              </a:rPr>
              <a:t>richard</a:t>
            </a:r>
            <a:r>
              <a:rPr lang="en-US" sz="1700">
                <a:solidFill>
                  <a:schemeClr val="tx1">
                    <a:lumMod val="50000"/>
                  </a:schemeClr>
                </a:solidFill>
                <a:cs typeface="Calibri"/>
              </a:rPr>
              <a:t> </a:t>
            </a:r>
            <a:r>
              <a:rPr lang="en-US" sz="1700" err="1">
                <a:solidFill>
                  <a:schemeClr val="tx1">
                    <a:lumMod val="50000"/>
                  </a:schemeClr>
                </a:solidFill>
                <a:cs typeface="Calibri"/>
              </a:rPr>
              <a:t>lyda</a:t>
            </a:r>
            <a:r>
              <a:rPr lang="en-US" sz="1700">
                <a:solidFill>
                  <a:schemeClr val="tx1">
                    <a:lumMod val="50000"/>
                  </a:schemeClr>
                </a:solidFill>
                <a:cs typeface="Calibri"/>
              </a:rPr>
              <a:t> – arapahoe libraries</a:t>
            </a:r>
            <a:endParaRPr lang="en-US" sz="17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D2A9B-6912-6147-B13F-16EBC3A3993D}"/>
              </a:ext>
            </a:extLst>
          </p:cNvPr>
          <p:cNvSpPr txBox="1"/>
          <p:nvPr/>
        </p:nvSpPr>
        <p:spPr>
          <a:xfrm>
            <a:off x="584561" y="2914727"/>
            <a:ext cx="6181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50000"/>
                  </a:schemeClr>
                </a:solidFill>
              </a:rPr>
              <a:t>Bling my ride:  Engage your patrons with passive programs and unique displays  </a:t>
            </a:r>
          </a:p>
        </p:txBody>
      </p:sp>
    </p:spTree>
    <p:extLst>
      <p:ext uri="{BB962C8B-B14F-4D97-AF65-F5344CB8AC3E}">
        <p14:creationId xmlns:p14="http://schemas.microsoft.com/office/powerpoint/2010/main" val="3808449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9215F-1BF7-474C-87E3-B61AB13ACA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263" y="1011154"/>
            <a:ext cx="8229600" cy="477838"/>
          </a:xfrm>
        </p:spPr>
        <p:txBody>
          <a:bodyPr/>
          <a:lstStyle/>
          <a:p>
            <a:r>
              <a:rPr lang="en-US">
                <a:cs typeface="Calibri"/>
              </a:rPr>
              <a:t>Costs and lessons learned</a:t>
            </a:r>
            <a:endParaRPr lang="en-US"/>
          </a:p>
        </p:txBody>
      </p:sp>
      <p:pic>
        <p:nvPicPr>
          <p:cNvPr id="8" name="Picture 7" descr="A dog holding a teddy bear&#10;&#10;Description generated with high confidence">
            <a:extLst>
              <a:ext uri="{FF2B5EF4-FFF2-40B4-BE49-F238E27FC236}">
                <a16:creationId xmlns:a16="http://schemas.microsoft.com/office/drawing/2014/main" id="{88BCAC75-C90E-4355-A46C-3169428F5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5524" r="1351" b="1"/>
          <a:stretch/>
        </p:blipFill>
        <p:spPr>
          <a:xfrm>
            <a:off x="6545744" y="1551214"/>
            <a:ext cx="2285746" cy="1691494"/>
          </a:xfrm>
          <a:prstGeom prst="rect">
            <a:avLst/>
          </a:prstGeom>
        </p:spPr>
      </p:pic>
      <p:pic>
        <p:nvPicPr>
          <p:cNvPr id="9" name="Picture 9" descr="A close up of a book shelf&#10;&#10;Description generated with very high confidence">
            <a:extLst>
              <a:ext uri="{FF2B5EF4-FFF2-40B4-BE49-F238E27FC236}">
                <a16:creationId xmlns:a16="http://schemas.microsoft.com/office/drawing/2014/main" id="{25654A54-A9E2-467D-9E54-D7421FD1E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42283"/>
            <a:ext cx="1983182" cy="1487387"/>
          </a:xfrm>
          <a:prstGeom prst="rect">
            <a:avLst/>
          </a:prstGeom>
        </p:spPr>
      </p:pic>
      <p:pic>
        <p:nvPicPr>
          <p:cNvPr id="11" name="Picture 11" descr="A close up of a keyboard&#10;&#10;Description generated with high confidence">
            <a:extLst>
              <a:ext uri="{FF2B5EF4-FFF2-40B4-BE49-F238E27FC236}">
                <a16:creationId xmlns:a16="http://schemas.microsoft.com/office/drawing/2014/main" id="{399543F0-BD6F-4C55-B069-8871A3BE4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282" y="2042283"/>
            <a:ext cx="3493562" cy="26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0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488807" y="2790717"/>
            <a:ext cx="6483849" cy="1889262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0" indent="0">
              <a:buNone/>
            </a:pPr>
            <a:br>
              <a:rPr lang="en-US" b="1">
                <a:ea typeface="+mn-lt"/>
                <a:cs typeface="+mn-lt"/>
              </a:rPr>
            </a:br>
            <a:r>
              <a:rPr lang="en-US" sz="3600" b="1"/>
              <a:t>Quick, easy activities to keep your patrons engaged.</a:t>
            </a:r>
            <a:endParaRPr lang="en-US" sz="3600" b="1">
              <a:cs typeface="Calibri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55DB4B3-BE17-4176-A867-0CC1FD21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415" y="2169167"/>
            <a:ext cx="7861516" cy="619631"/>
          </a:xfrm>
        </p:spPr>
        <p:txBody>
          <a:bodyPr/>
          <a:lstStyle/>
          <a:p>
            <a:r>
              <a:rPr lang="en-US">
                <a:cs typeface="Calibri"/>
              </a:rPr>
              <a:t>Passive Programming</a:t>
            </a:r>
            <a:endParaRPr lang="en-US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0992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3684A-69D7-42D8-9620-CADDC88E0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7624" y="2480313"/>
            <a:ext cx="2681199" cy="19969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>
                <a:cs typeface="Calibri"/>
              </a:rPr>
              <a:t>Quick</a:t>
            </a:r>
            <a:endParaRPr lang="en-US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800">
                <a:cs typeface="Calibri"/>
              </a:rPr>
              <a:t>Easy</a:t>
            </a:r>
          </a:p>
          <a:p>
            <a:pPr>
              <a:lnSpc>
                <a:spcPct val="100000"/>
              </a:lnSpc>
            </a:pPr>
            <a:r>
              <a:rPr lang="en-US" sz="2800">
                <a:cs typeface="Calibri"/>
              </a:rPr>
              <a:t>Fun</a:t>
            </a:r>
          </a:p>
          <a:p>
            <a:pPr>
              <a:lnSpc>
                <a:spcPct val="100000"/>
              </a:lnSpc>
            </a:pPr>
            <a:r>
              <a:rPr lang="en-US" sz="2800">
                <a:cs typeface="Calibri"/>
              </a:rPr>
              <a:t>Interactive</a:t>
            </a:r>
          </a:p>
        </p:txBody>
      </p:sp>
      <p:pic>
        <p:nvPicPr>
          <p:cNvPr id="6" name="Picture 6" descr="A picture containing indoor, table, book, floor&#10;&#10;Description generated with very high confidence">
            <a:extLst>
              <a:ext uri="{FF2B5EF4-FFF2-40B4-BE49-F238E27FC236}">
                <a16:creationId xmlns:a16="http://schemas.microsoft.com/office/drawing/2014/main" id="{698C8026-92A4-43F4-9D28-4C980361D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723" y="2483749"/>
            <a:ext cx="3093203" cy="2355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580055-A102-4004-A1A7-94C4BE77425E}"/>
              </a:ext>
            </a:extLst>
          </p:cNvPr>
          <p:cNvSpPr txBox="1"/>
          <p:nvPr/>
        </p:nvSpPr>
        <p:spPr>
          <a:xfrm>
            <a:off x="2876874" y="1451998"/>
            <a:ext cx="5889355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cap="all">
                <a:solidFill>
                  <a:srgbClr val="FFFFFF"/>
                </a:solidFill>
              </a:rPr>
              <a:t>GENIUS WAY TO REACH</a:t>
            </a:r>
            <a:r>
              <a:rPr lang="en-US" sz="3200" cap="all">
                <a:solidFill>
                  <a:srgbClr val="FFFFFF"/>
                </a:solidFill>
                <a:cs typeface="Calibri"/>
              </a:rPr>
              <a:t> </a:t>
            </a:r>
            <a:r>
              <a:rPr lang="en-US" sz="3200" cap="all">
                <a:solidFill>
                  <a:srgbClr val="FFFFFF"/>
                </a:solidFill>
              </a:rPr>
              <a:t>PATRONS!</a:t>
            </a:r>
            <a:r>
              <a:rPr lang="en-US" sz="3200">
                <a:cs typeface="Calibri"/>
              </a:rPr>
              <a:t>​</a:t>
            </a:r>
            <a:endParaRPr lang="en-US">
              <a:cs typeface="Calibri"/>
            </a:endParaRPr>
          </a:p>
        </p:txBody>
      </p:sp>
      <p:pic>
        <p:nvPicPr>
          <p:cNvPr id="2" name="Picture 3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55C48341-A661-48AB-9089-AB941241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42" y="2483443"/>
            <a:ext cx="2613724" cy="23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8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97A383-4ED4-44D2-A13E-1D8B65B0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85" y="-2187"/>
            <a:ext cx="8229600" cy="857250"/>
          </a:xfrm>
        </p:spPr>
        <p:txBody>
          <a:bodyPr/>
          <a:lstStyle/>
          <a:p>
            <a:r>
              <a:rPr lang="en-US">
                <a:cs typeface="Calibri"/>
              </a:rPr>
              <a:t>Teamwork and crafts</a:t>
            </a:r>
            <a:endParaRPr lang="en-US"/>
          </a:p>
        </p:txBody>
      </p:sp>
      <p:pic>
        <p:nvPicPr>
          <p:cNvPr id="10" name="Picture 10" descr="A person standing in front of a book shelf&#10;&#10;Description generated with high confidence">
            <a:extLst>
              <a:ext uri="{FF2B5EF4-FFF2-40B4-BE49-F238E27FC236}">
                <a16:creationId xmlns:a16="http://schemas.microsoft.com/office/drawing/2014/main" id="{2AC04762-6294-4962-ABF9-19B655628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1578" y="985722"/>
            <a:ext cx="1966534" cy="2089727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36ECE507-B713-4A65-80B9-607584F5F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191" y="3210144"/>
            <a:ext cx="2355012" cy="1728159"/>
          </a:xfrm>
          <a:prstGeom prst="rect">
            <a:avLst/>
          </a:prstGeom>
        </p:spPr>
      </p:pic>
      <p:pic>
        <p:nvPicPr>
          <p:cNvPr id="20" name="Picture 20" descr="A picture containing baby, indoor, cake, table&#10;&#10;Description generated with high confidence">
            <a:extLst>
              <a:ext uri="{FF2B5EF4-FFF2-40B4-BE49-F238E27FC236}">
                <a16:creationId xmlns:a16="http://schemas.microsoft.com/office/drawing/2014/main" id="{CDC0CCB4-F948-495D-88A4-697E3CE94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59" y="982134"/>
            <a:ext cx="2743200" cy="3657600"/>
          </a:xfrm>
          <a:prstGeom prst="rect">
            <a:avLst/>
          </a:prstGeom>
        </p:spPr>
      </p:pic>
      <p:pic>
        <p:nvPicPr>
          <p:cNvPr id="2" name="Picture 2" descr="A picture containing indoor, computer, table&#10;&#10;Description generated with high confidence">
            <a:extLst>
              <a:ext uri="{FF2B5EF4-FFF2-40B4-BE49-F238E27FC236}">
                <a16:creationId xmlns:a16="http://schemas.microsoft.com/office/drawing/2014/main" id="{E72ACCE2-1795-4AF1-8439-826CD86D1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127" y="779597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6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Book Displays</a:t>
            </a:r>
            <a:endParaRPr lang="en-US"/>
          </a:p>
        </p:txBody>
      </p:sp>
      <p:pic>
        <p:nvPicPr>
          <p:cNvPr id="5" name="Picture 5" descr="A close up of a book shelf filled with books&#10;&#10;Description generated with high confidence">
            <a:extLst>
              <a:ext uri="{FF2B5EF4-FFF2-40B4-BE49-F238E27FC236}">
                <a16:creationId xmlns:a16="http://schemas.microsoft.com/office/drawing/2014/main" id="{1C88834E-C8D8-4250-B966-5546E2D87E8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451350" y="1776413"/>
            <a:ext cx="4654550" cy="28019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BC5BD1-172D-42D5-8A5A-C30CACC72495}"/>
              </a:ext>
            </a:extLst>
          </p:cNvPr>
          <p:cNvSpPr txBox="1"/>
          <p:nvPr/>
        </p:nvSpPr>
        <p:spPr>
          <a:xfrm>
            <a:off x="458131" y="484733"/>
            <a:ext cx="45720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000" b="1">
                <a:solidFill>
                  <a:schemeClr val="bg2"/>
                </a:solidFill>
                <a:latin typeface="Trebuchet MS"/>
                <a:cs typeface="Arial"/>
              </a:rPr>
              <a:t>Line of Sight​</a:t>
            </a:r>
          </a:p>
          <a:p>
            <a:pPr>
              <a:buChar char="•"/>
            </a:pPr>
            <a:r>
              <a:rPr lang="en-US" sz="2000" b="1">
                <a:solidFill>
                  <a:schemeClr val="bg2"/>
                </a:solidFill>
                <a:latin typeface="Trebuchet MS"/>
                <a:cs typeface="Arial"/>
              </a:rPr>
              <a:t>Change Monthly ​</a:t>
            </a:r>
          </a:p>
          <a:p>
            <a:pPr>
              <a:buChar char="•"/>
            </a:pPr>
            <a:r>
              <a:rPr lang="en-US" sz="2000" b="1">
                <a:solidFill>
                  <a:schemeClr val="bg2"/>
                </a:solidFill>
                <a:latin typeface="Trebuchet MS"/>
                <a:cs typeface="Arial"/>
              </a:rPr>
              <a:t>Books from bookmobile &amp; branches</a:t>
            </a:r>
          </a:p>
        </p:txBody>
      </p:sp>
      <p:pic>
        <p:nvPicPr>
          <p:cNvPr id="12" name="Picture 12" descr="A book shelf filled with books&#10;&#10;Description generated with high confidence">
            <a:extLst>
              <a:ext uri="{FF2B5EF4-FFF2-40B4-BE49-F238E27FC236}">
                <a16:creationId xmlns:a16="http://schemas.microsoft.com/office/drawing/2014/main" id="{8774F344-3C17-49FC-874D-841CA2B69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47" y="1837877"/>
            <a:ext cx="4053936" cy="3042833"/>
          </a:xfrm>
          <a:prstGeom prst="rect">
            <a:avLst/>
          </a:prstGeom>
        </p:spPr>
      </p:pic>
      <p:pic>
        <p:nvPicPr>
          <p:cNvPr id="7" name="Picture 7" descr="A book shelf filled with books&#10;&#10;Description generated with high confidence">
            <a:extLst>
              <a:ext uri="{FF2B5EF4-FFF2-40B4-BE49-F238E27FC236}">
                <a16:creationId xmlns:a16="http://schemas.microsoft.com/office/drawing/2014/main" id="{C3E0DFFA-BCD7-466D-AFEF-20154824B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289" y="3097635"/>
            <a:ext cx="3181350" cy="185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126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26" y="3595159"/>
            <a:ext cx="8304714" cy="10215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cs typeface="Calibri"/>
              </a:rPr>
              <a:t>Inexpensive Décor is uplifting</a:t>
            </a:r>
            <a:br>
              <a:rPr lang="en-US" sz="2400">
                <a:cs typeface="Calibri"/>
              </a:rPr>
            </a:br>
            <a:r>
              <a:rPr lang="en-US" sz="2400">
                <a:cs typeface="Calibri"/>
              </a:rPr>
              <a:t>and makes for a fun space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59" y="1560810"/>
            <a:ext cx="8241214" cy="1125140"/>
          </a:xfrm>
        </p:spPr>
        <p:txBody>
          <a:bodyPr/>
          <a:lstStyle/>
          <a:p>
            <a:r>
              <a:rPr lang="en-US" err="1"/>
              <a:t>DeCORations</a:t>
            </a:r>
          </a:p>
        </p:txBody>
      </p:sp>
      <p:pic>
        <p:nvPicPr>
          <p:cNvPr id="4" name="Picture 4" descr="A room with a book shelf filled with books&#10;&#10;Description generated with very high confidence">
            <a:extLst>
              <a:ext uri="{FF2B5EF4-FFF2-40B4-BE49-F238E27FC236}">
                <a16:creationId xmlns:a16="http://schemas.microsoft.com/office/drawing/2014/main" id="{4C8F890D-390E-4DC1-BEDF-BF37BCEA1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434" y="817033"/>
            <a:ext cx="2965450" cy="3953933"/>
          </a:xfrm>
          <a:prstGeom prst="rect">
            <a:avLst/>
          </a:prstGeom>
        </p:spPr>
      </p:pic>
      <p:pic>
        <p:nvPicPr>
          <p:cNvPr id="5" name="Picture 5" descr="A sign above a store&#10;&#10;Description generated with very high confidence">
            <a:extLst>
              <a:ext uri="{FF2B5EF4-FFF2-40B4-BE49-F238E27FC236}">
                <a16:creationId xmlns:a16="http://schemas.microsoft.com/office/drawing/2014/main" id="{61BBF700-14DC-4E5A-B588-D8503B87F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051" y="1261973"/>
            <a:ext cx="2743200" cy="2058838"/>
          </a:xfrm>
          <a:prstGeom prst="rect">
            <a:avLst/>
          </a:prstGeom>
        </p:spPr>
      </p:pic>
      <p:pic>
        <p:nvPicPr>
          <p:cNvPr id="7" name="Picture 7" descr="A picture containing indoor, wall, computer, table&#10;&#10;Description generated with high confidence">
            <a:extLst>
              <a:ext uri="{FF2B5EF4-FFF2-40B4-BE49-F238E27FC236}">
                <a16:creationId xmlns:a16="http://schemas.microsoft.com/office/drawing/2014/main" id="{DD6E2A9B-5A9A-4A03-9356-AAC77D293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806" y="2880790"/>
            <a:ext cx="2743200" cy="2056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0194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53" y="-2187"/>
            <a:ext cx="8229600" cy="857250"/>
          </a:xfrm>
        </p:spPr>
        <p:txBody>
          <a:bodyPr/>
          <a:lstStyle/>
          <a:p>
            <a:r>
              <a:rPr lang="en-US" err="1">
                <a:cs typeface="Calibri"/>
              </a:rPr>
              <a:t>WhiteBoard</a:t>
            </a:r>
            <a:endParaRPr lang="en-US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5121" y="1379258"/>
            <a:ext cx="6234194" cy="3665692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cs typeface="Calibri"/>
              </a:rPr>
              <a:t>Banned Books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cs typeface="Calibri"/>
              </a:rPr>
              <a:t>Favorite Halloween Candy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cs typeface="Calibri"/>
              </a:rPr>
              <a:t>Winter Break Activity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cs typeface="Calibri"/>
              </a:rPr>
              <a:t>Favorite Book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cs typeface="Calibri"/>
              </a:rPr>
              <a:t>Black History Month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cs typeface="Calibri"/>
              </a:rPr>
              <a:t>Women’s History Month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cs typeface="Calibri"/>
              </a:rPr>
              <a:t>Hispanic Heritage Month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cs typeface="Calibri"/>
              </a:rPr>
              <a:t>Literary Cats</a:t>
            </a:r>
          </a:p>
        </p:txBody>
      </p:sp>
      <p:pic>
        <p:nvPicPr>
          <p:cNvPr id="4" name="Picture 4" descr="A picture containing indoor, table, wall&#10;&#10;Description generated with high confidence">
            <a:extLst>
              <a:ext uri="{FF2B5EF4-FFF2-40B4-BE49-F238E27FC236}">
                <a16:creationId xmlns:a16="http://schemas.microsoft.com/office/drawing/2014/main" id="{42910B11-E8DD-46B9-A71C-3B7C8ABFA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6" y="1079542"/>
            <a:ext cx="2820691" cy="3764150"/>
          </a:xfrm>
          <a:prstGeom prst="rect">
            <a:avLst/>
          </a:prstGeom>
        </p:spPr>
      </p:pic>
      <p:pic>
        <p:nvPicPr>
          <p:cNvPr id="5" name="Picture 5" descr="A picture containing indoor, wall, photo&#10;&#10;Description generated with high confidence">
            <a:extLst>
              <a:ext uri="{FF2B5EF4-FFF2-40B4-BE49-F238E27FC236}">
                <a16:creationId xmlns:a16="http://schemas.microsoft.com/office/drawing/2014/main" id="{1C840F22-C465-490A-BAD4-764A575C1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378" y="1226660"/>
            <a:ext cx="20955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8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53" y="-2187"/>
            <a:ext cx="8229600" cy="857250"/>
          </a:xfrm>
        </p:spPr>
        <p:txBody>
          <a:bodyPr/>
          <a:lstStyle/>
          <a:p>
            <a:r>
              <a:rPr lang="en-US">
                <a:cs typeface="Calibri"/>
              </a:rPr>
              <a:t>Front Desk</a:t>
            </a:r>
            <a:endParaRPr lang="en-US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593" y="1596356"/>
            <a:ext cx="4938794" cy="2332192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>
                <a:cs typeface="Calibri"/>
              </a:rPr>
              <a:t>NEW!</a:t>
            </a:r>
            <a:endParaRPr lang="en-US"/>
          </a:p>
          <a:p>
            <a:pPr marL="457200" indent="-457200">
              <a:lnSpc>
                <a:spcPct val="90000"/>
              </a:lnSpc>
              <a:spcBef>
                <a:spcPts val="1000"/>
              </a:spcBef>
            </a:pPr>
            <a:r>
              <a:rPr lang="en-US" sz="3200">
                <a:cs typeface="Calibri"/>
              </a:rPr>
              <a:t>Draw a Dog with the Word </a:t>
            </a:r>
            <a:r>
              <a:rPr lang="en-US">
                <a:cs typeface="Calibri"/>
              </a:rPr>
              <a:t>Dog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Draw</a:t>
            </a:r>
            <a:r>
              <a:rPr lang="en-US" sz="3200">
                <a:cs typeface="Calibri"/>
              </a:rPr>
              <a:t> a Bat</a:t>
            </a:r>
          </a:p>
          <a:p>
            <a:pPr marL="457200" lvl="1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1600">
              <a:cs typeface="Calibri"/>
            </a:endParaRPr>
          </a:p>
        </p:txBody>
      </p:sp>
      <p:pic>
        <p:nvPicPr>
          <p:cNvPr id="6" name="Picture 6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F40B7115-BB09-4FAD-A7BC-9B7177479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13" y="1380586"/>
            <a:ext cx="3789152" cy="28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9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4468" y="1808560"/>
            <a:ext cx="8241214" cy="1125140"/>
          </a:xfrm>
        </p:spPr>
        <p:txBody>
          <a:bodyPr/>
          <a:lstStyle/>
          <a:p>
            <a:r>
              <a:rPr lang="en-US"/>
              <a:t>Felty Fun</a:t>
            </a:r>
          </a:p>
        </p:txBody>
      </p:sp>
      <p:pic>
        <p:nvPicPr>
          <p:cNvPr id="7" name="Picture 5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68243C9B-14B4-478B-88AE-1BE7FE0B0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413" y="1140294"/>
            <a:ext cx="2247900" cy="306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60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234" y="432706"/>
            <a:ext cx="4619625" cy="527447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>
                <a:cs typeface="Calibri"/>
              </a:rPr>
              <a:t>Size &amp; Weight</a:t>
            </a:r>
          </a:p>
          <a:p>
            <a:pPr>
              <a:buNone/>
            </a:pPr>
            <a:endParaRPr lang="en-US">
              <a:cs typeface="Calibri"/>
            </a:endParaRPr>
          </a:p>
        </p:txBody>
      </p:sp>
      <p:pic>
        <p:nvPicPr>
          <p:cNvPr id="4" name="Picture 4" descr="A close up of a book shelf&#10;&#10;Description generated with high confidence">
            <a:extLst>
              <a:ext uri="{FF2B5EF4-FFF2-40B4-BE49-F238E27FC236}">
                <a16:creationId xmlns:a16="http://schemas.microsoft.com/office/drawing/2014/main" id="{F2B93D31-7CEE-41D1-9355-5FF69BCC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44" y="965709"/>
            <a:ext cx="2743200" cy="3724275"/>
          </a:xfrm>
          <a:prstGeom prst="rect">
            <a:avLst/>
          </a:prstGeom>
        </p:spPr>
      </p:pic>
      <p:pic>
        <p:nvPicPr>
          <p:cNvPr id="6" name="Picture 6" descr="A picture containing indoor, floor, chair, book&#10;&#10;Description generated with very high confidence">
            <a:extLst>
              <a:ext uri="{FF2B5EF4-FFF2-40B4-BE49-F238E27FC236}">
                <a16:creationId xmlns:a16="http://schemas.microsoft.com/office/drawing/2014/main" id="{FE830B53-22AA-4952-8C4F-2C243B966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042" y="1196285"/>
            <a:ext cx="3000375" cy="31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4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944306-615C-9742-826C-536E588B17B2}"/>
              </a:ext>
            </a:extLst>
          </p:cNvPr>
          <p:cNvSpPr txBox="1"/>
          <p:nvPr/>
        </p:nvSpPr>
        <p:spPr>
          <a:xfrm>
            <a:off x="983930" y="3789050"/>
            <a:ext cx="779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Calibri"/>
              </a:rPr>
              <a:t>Arapahoe Libraries serves more than 250,000 people at eight library locations, mobile library services and a detention center facility in the south metro area of Denver.  Urban, suburban and rural service area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1B74EC-F9F7-C340-B8F5-047A944B9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718" y="331503"/>
            <a:ext cx="5325034" cy="344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33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5" y="2224843"/>
            <a:ext cx="3829050" cy="1251347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>
                <a:cs typeface="Calibri"/>
              </a:rPr>
              <a:t>Velcro &amp; Rhymes</a:t>
            </a:r>
          </a:p>
          <a:p>
            <a:pPr>
              <a:buNone/>
            </a:pPr>
            <a:endParaRPr lang="en-US">
              <a:cs typeface="Calibri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0CD5AB-1DB7-4540-9E65-E78C7875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249596"/>
            <a:ext cx="8229600" cy="85725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D282A9A-8A6F-4F99-9B87-7A3EB51E6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42" y="883816"/>
            <a:ext cx="3695879" cy="336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06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34" y="888830"/>
            <a:ext cx="8229600" cy="6196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>
                <a:cs typeface="Calibri"/>
              </a:rPr>
              <a:t>Interactive </a:t>
            </a:r>
            <a:br>
              <a:rPr lang="en-US" sz="3200">
                <a:cs typeface="Calibri"/>
              </a:rPr>
            </a:br>
            <a:r>
              <a:rPr lang="en-US" sz="3200">
                <a:cs typeface="Calibri"/>
              </a:rPr>
              <a:t>themes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8001"/>
            <a:ext cx="8229600" cy="2801797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endParaRPr lang="en-US" sz="2400">
              <a:cs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endParaRPr lang="en-US" sz="2400">
              <a:cs typeface="Calibri"/>
            </a:endParaRPr>
          </a:p>
        </p:txBody>
      </p:sp>
      <p:pic>
        <p:nvPicPr>
          <p:cNvPr id="7" name="Picture 7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69243440-0008-4791-99BA-CE81BED00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416" y="1112636"/>
            <a:ext cx="2277534" cy="2388103"/>
          </a:xfrm>
          <a:prstGeom prst="rect">
            <a:avLst/>
          </a:prstGeom>
        </p:spPr>
      </p:pic>
      <p:pic>
        <p:nvPicPr>
          <p:cNvPr id="19" name="Picture 19" descr="A picture containing person, indoor, child, floor&#10;&#10;Description generated with very high confidence">
            <a:extLst>
              <a:ext uri="{FF2B5EF4-FFF2-40B4-BE49-F238E27FC236}">
                <a16:creationId xmlns:a16="http://schemas.microsoft.com/office/drawing/2014/main" id="{53F63131-4FD8-4B3F-ADE1-E7DAA47A0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300000">
            <a:off x="306777" y="3032766"/>
            <a:ext cx="2581455" cy="1689973"/>
          </a:xfrm>
          <a:prstGeom prst="rect">
            <a:avLst/>
          </a:prstGeom>
        </p:spPr>
      </p:pic>
      <p:pic>
        <p:nvPicPr>
          <p:cNvPr id="4" name="Picture 5" descr="A picture containing indoor, floor, shelf, book&#10;&#10;Description generated with very high confidence">
            <a:extLst>
              <a:ext uri="{FF2B5EF4-FFF2-40B4-BE49-F238E27FC236}">
                <a16:creationId xmlns:a16="http://schemas.microsoft.com/office/drawing/2014/main" id="{FC4CA132-7954-43FA-A2A4-570BEA9BA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0000">
            <a:off x="2971800" y="1619250"/>
            <a:ext cx="2076450" cy="2819400"/>
          </a:xfrm>
          <a:prstGeom prst="rect">
            <a:avLst/>
          </a:prstGeom>
        </p:spPr>
      </p:pic>
      <p:pic>
        <p:nvPicPr>
          <p:cNvPr id="11" name="Picture 11" descr="A picture containing indoor, book, computer&#10;&#10;Description generated with high confidence">
            <a:extLst>
              <a:ext uri="{FF2B5EF4-FFF2-40B4-BE49-F238E27FC236}">
                <a16:creationId xmlns:a16="http://schemas.microsoft.com/office/drawing/2014/main" id="{731A10D7-0F03-4043-8EFA-596F9038C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720000">
            <a:off x="7068948" y="2581513"/>
            <a:ext cx="1660345" cy="22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26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>
                <a:cs typeface="Calibri"/>
              </a:rPr>
            </a:b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018" y="2227660"/>
            <a:ext cx="8241214" cy="1125140"/>
          </a:xfrm>
        </p:spPr>
        <p:txBody>
          <a:bodyPr/>
          <a:lstStyle/>
          <a:p>
            <a:r>
              <a:rPr lang="en-US"/>
              <a:t>Scavenger hunts</a:t>
            </a:r>
          </a:p>
        </p:txBody>
      </p:sp>
    </p:spTree>
    <p:extLst>
      <p:ext uri="{BB962C8B-B14F-4D97-AF65-F5344CB8AC3E}">
        <p14:creationId xmlns:p14="http://schemas.microsoft.com/office/powerpoint/2010/main" val="1219623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rtlCol="0" anchor="t">
            <a:noAutofit/>
          </a:bodyPr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68599CD-31AE-48B2-AAB2-077C5E86C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431" y="1183616"/>
            <a:ext cx="2705100" cy="28194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191FBB8-3520-4431-B5E2-9DA35F27D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875" y="901011"/>
            <a:ext cx="2742660" cy="37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4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629318" y="1989535"/>
            <a:ext cx="8241214" cy="1125140"/>
          </a:xfrm>
        </p:spPr>
        <p:txBody>
          <a:bodyPr/>
          <a:lstStyle/>
          <a:p>
            <a:r>
              <a:rPr lang="en-US"/>
              <a:t>What's next</a:t>
            </a:r>
            <a:r>
              <a:rPr lang="en-US">
                <a:cs typeface="Calibri"/>
              </a:rPr>
              <a:t>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23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843718"/>
            <a:ext cx="8229600" cy="3394472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cap="all">
              <a:cs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cs typeface="Calibri"/>
              </a:rPr>
              <a:t>Sheridan Library – Giant Coloring Sheet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cs typeface="Calibri"/>
              </a:rPr>
              <a:t>Denver Public Library – Pixel Project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cs typeface="Calibri"/>
              </a:rPr>
              <a:t>Pizza building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cs typeface="Calibri"/>
              </a:rPr>
              <a:t>Mr. Potato Head 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cs typeface="Calibri"/>
              </a:rPr>
              <a:t>Math Based - counting</a:t>
            </a:r>
            <a:endParaRPr lang="en-US" sz="2400"/>
          </a:p>
        </p:txBody>
      </p:sp>
      <p:pic>
        <p:nvPicPr>
          <p:cNvPr id="4" name="Picture 4" descr="A picture containing indoor, person, floor, wall&#10;&#10;Description generated with high confidence">
            <a:extLst>
              <a:ext uri="{FF2B5EF4-FFF2-40B4-BE49-F238E27FC236}">
                <a16:creationId xmlns:a16="http://schemas.microsoft.com/office/drawing/2014/main" id="{E2DA36DC-F5E8-4C12-A8CB-E9134A86E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675" y="776288"/>
            <a:ext cx="2400300" cy="2886075"/>
          </a:xfrm>
          <a:prstGeom prst="rect">
            <a:avLst/>
          </a:prstGeom>
        </p:spPr>
      </p:pic>
      <p:pic>
        <p:nvPicPr>
          <p:cNvPr id="6" name="Picture 6" descr="A picture containing indoor, table, floor, computer&#10;&#10;Description generated with high confidence">
            <a:extLst>
              <a:ext uri="{FF2B5EF4-FFF2-40B4-BE49-F238E27FC236}">
                <a16:creationId xmlns:a16="http://schemas.microsoft.com/office/drawing/2014/main" id="{BD09726F-8E65-41CC-AF32-9455A3CE3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660000">
            <a:off x="4019550" y="2076450"/>
            <a:ext cx="2628900" cy="31623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B8309A1-60B0-47BF-8F86-CB4A9BB1D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80000">
            <a:off x="5867400" y="3265354"/>
            <a:ext cx="2743200" cy="166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13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32" y="2233950"/>
            <a:ext cx="8241214" cy="1125140"/>
          </a:xfrm>
        </p:spPr>
        <p:txBody>
          <a:bodyPr/>
          <a:lstStyle/>
          <a:p>
            <a:r>
              <a:rPr lang="en-US">
                <a:cs typeface="Calibri"/>
              </a:rPr>
              <a:t>Questions? </a:t>
            </a:r>
          </a:p>
        </p:txBody>
      </p:sp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6445150-418B-4E44-AD73-768564AC6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815" y="1853895"/>
            <a:ext cx="4684143" cy="261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32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494E70-2781-4A40-B9E3-0E6B80B21EF2}"/>
              </a:ext>
            </a:extLst>
          </p:cNvPr>
          <p:cNvSpPr txBox="1"/>
          <p:nvPr/>
        </p:nvSpPr>
        <p:spPr>
          <a:xfrm>
            <a:off x="1734378" y="1529385"/>
            <a:ext cx="5221770" cy="14465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rgbClr val="FFFFFF"/>
                </a:solidFill>
                <a:cs typeface="Calibri"/>
              </a:rPr>
              <a:t>Richard Lyda</a:t>
            </a:r>
          </a:p>
          <a:p>
            <a:pPr algn="ctr"/>
            <a:r>
              <a:rPr lang="en-US" sz="2200" b="1">
                <a:solidFill>
                  <a:srgbClr val="FFFFFF"/>
                </a:solidFill>
                <a:cs typeface="Calibri"/>
              </a:rPr>
              <a:t>Supervisor, Mobile Library Services</a:t>
            </a:r>
          </a:p>
          <a:p>
            <a:pPr algn="ctr"/>
            <a:r>
              <a:rPr lang="en-US" sz="2200" b="1">
                <a:solidFill>
                  <a:srgbClr val="FFFFFF"/>
                </a:solidFill>
                <a:cs typeface="Calibri"/>
              </a:rPr>
              <a:t>303-220-8934</a:t>
            </a:r>
          </a:p>
          <a:p>
            <a:pPr algn="ctr"/>
            <a:r>
              <a:rPr lang="en-US" sz="2200" b="1">
                <a:solidFill>
                  <a:srgbClr val="FFFFFF"/>
                </a:solidFill>
                <a:cs typeface="Calibri"/>
              </a:rPr>
              <a:t>Rlyda@arapahoelibraries.org</a:t>
            </a:r>
            <a:endParaRPr lang="en-US" sz="2200" b="1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C393EE-F1EF-46E7-99A3-3F97B08D9C6B}"/>
              </a:ext>
            </a:extLst>
          </p:cNvPr>
          <p:cNvSpPr txBox="1"/>
          <p:nvPr/>
        </p:nvSpPr>
        <p:spPr>
          <a:xfrm>
            <a:off x="2063612" y="3119646"/>
            <a:ext cx="4557090" cy="144655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chemeClr val="bg1"/>
                </a:solidFill>
              </a:rPr>
              <a:t>Karen</a:t>
            </a:r>
            <a:r>
              <a:rPr lang="en-US" sz="2200" b="1">
                <a:solidFill>
                  <a:schemeClr val="bg1"/>
                </a:solidFill>
                <a:cs typeface="Calibri"/>
              </a:rPr>
              <a:t> Bradley</a:t>
            </a:r>
          </a:p>
          <a:p>
            <a:pPr algn="ctr"/>
            <a:r>
              <a:rPr lang="en-US" sz="2200" b="1">
                <a:solidFill>
                  <a:schemeClr val="bg1"/>
                </a:solidFill>
                <a:cs typeface="Calibri"/>
              </a:rPr>
              <a:t>Librarian, Mobile Library Services</a:t>
            </a:r>
          </a:p>
          <a:p>
            <a:pPr algn="ctr"/>
            <a:r>
              <a:rPr lang="en-US" sz="2200" b="1">
                <a:solidFill>
                  <a:schemeClr val="bg1"/>
                </a:solidFill>
                <a:cs typeface="Calibri"/>
              </a:rPr>
              <a:t>303-792-8999 ext. 12615</a:t>
            </a:r>
          </a:p>
          <a:p>
            <a:pPr algn="ctr"/>
            <a:r>
              <a:rPr lang="en-US" sz="2200" b="1">
                <a:solidFill>
                  <a:schemeClr val="bg1"/>
                </a:solidFill>
                <a:cs typeface="Calibri"/>
              </a:rPr>
              <a:t>Kbradley@arapahoelibraries.org</a:t>
            </a:r>
            <a:endParaRPr lang="en-US" sz="22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64A6F-F1B1-4AEE-AD27-35E8B2096B4C}"/>
              </a:ext>
            </a:extLst>
          </p:cNvPr>
          <p:cNvSpPr txBox="1"/>
          <p:nvPr/>
        </p:nvSpPr>
        <p:spPr>
          <a:xfrm>
            <a:off x="2330727" y="380172"/>
            <a:ext cx="4029074" cy="7848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500" b="1">
                <a:solidFill>
                  <a:schemeClr val="bg1"/>
                </a:solidFill>
                <a:cs typeface="Calibri"/>
              </a:rPr>
              <a:t>Contact Us!</a:t>
            </a:r>
          </a:p>
        </p:txBody>
      </p:sp>
    </p:spTree>
    <p:extLst>
      <p:ext uri="{BB962C8B-B14F-4D97-AF65-F5344CB8AC3E}">
        <p14:creationId xmlns:p14="http://schemas.microsoft.com/office/powerpoint/2010/main" val="12649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van parked on the side of a road&#10;&#10;Description generated with very high confidence">
            <a:extLst>
              <a:ext uri="{FF2B5EF4-FFF2-40B4-BE49-F238E27FC236}">
                <a16:creationId xmlns:a16="http://schemas.microsoft.com/office/drawing/2014/main" id="{D37559C1-4CE7-4672-95B7-4DFA01299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03228" y="881333"/>
            <a:ext cx="3325002" cy="2221096"/>
          </a:xfrm>
          <a:prstGeom prst="rect">
            <a:avLst/>
          </a:prstGeom>
        </p:spPr>
      </p:pic>
      <p:pic>
        <p:nvPicPr>
          <p:cNvPr id="6" name="Picture 6" descr="A group of people riding on the back of a truck&#10;&#10;Description generated with high confidence">
            <a:extLst>
              <a:ext uri="{FF2B5EF4-FFF2-40B4-BE49-F238E27FC236}">
                <a16:creationId xmlns:a16="http://schemas.microsoft.com/office/drawing/2014/main" id="{5E6D5988-7C45-4E43-837E-FD22C5B9B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319" y="2796988"/>
            <a:ext cx="3347287" cy="2217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D30EA-1463-4447-94A9-C1C1A6DA3713}"/>
              </a:ext>
            </a:extLst>
          </p:cNvPr>
          <p:cNvSpPr txBox="1"/>
          <p:nvPr/>
        </p:nvSpPr>
        <p:spPr>
          <a:xfrm>
            <a:off x="270408" y="1010823"/>
            <a:ext cx="8400064" cy="37856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cap="all"/>
              <a:t>SENIOR SERVICES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cap="all"/>
              <a:t>Diversity and inclusivity </a:t>
            </a:r>
            <a:endParaRPr lang="en-US" sz="3000" cap="all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cap="all"/>
              <a:t>BOOKMOBILE</a:t>
            </a:r>
            <a:endParaRPr lang="en-US" sz="3000" cap="all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cap="all"/>
              <a:t>LOBBY STOPS</a:t>
            </a:r>
            <a:endParaRPr lang="en-US" sz="3000" cap="all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cap="all"/>
              <a:t>HOME DELIVERY</a:t>
            </a:r>
            <a:endParaRPr lang="en-US" sz="3000" cap="all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cap="all"/>
              <a:t>BOOKS BY 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cap="all">
                <a:cs typeface="Calibri"/>
              </a:rPr>
              <a:t>Deposit collections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9E65FFC-4019-42F0-B076-57567415F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" y="387963"/>
            <a:ext cx="8229600" cy="857250"/>
          </a:xfrm>
        </p:spPr>
        <p:txBody>
          <a:bodyPr/>
          <a:lstStyle/>
          <a:p>
            <a:pPr algn="ctr"/>
            <a:r>
              <a:rPr lang="en-US" sz="3200"/>
              <a:t>Mobile library services at arapahoe libraries</a:t>
            </a:r>
          </a:p>
        </p:txBody>
      </p:sp>
    </p:spTree>
    <p:extLst>
      <p:ext uri="{BB962C8B-B14F-4D97-AF65-F5344CB8AC3E}">
        <p14:creationId xmlns:p14="http://schemas.microsoft.com/office/powerpoint/2010/main" val="2491655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82431" y="556324"/>
            <a:ext cx="4461569" cy="1574347"/>
          </a:xfrm>
        </p:spPr>
        <p:txBody>
          <a:bodyPr/>
          <a:lstStyle/>
          <a:p>
            <a:pPr algn="ctr"/>
            <a:r>
              <a:rPr lang="en-US">
                <a:cs typeface="Calibri"/>
              </a:rPr>
              <a:t>Creating an engaging lobby stop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19298A-28FA-4046-B3CA-CA945FEF6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086" y="2205975"/>
            <a:ext cx="3690257" cy="276769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8EC56-76E1-8145-9743-9CBD3810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896" y="1613050"/>
            <a:ext cx="2520464" cy="33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33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BC7C-C59E-2844-99BD-8EE8DF4F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CATS (and sometimes Dogs)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B7D203-0F13-304A-A823-B2916D4DF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7326"/>
          <a:stretch/>
        </p:blipFill>
        <p:spPr>
          <a:xfrm>
            <a:off x="1712538" y="3318622"/>
            <a:ext cx="2024383" cy="1735070"/>
          </a:xfrm>
        </p:spPr>
      </p:pic>
      <p:pic>
        <p:nvPicPr>
          <p:cNvPr id="4" name="Picture 5" descr="A picture containing person, wall, indoor, man&#10;&#10;Description generated with very high confidence">
            <a:extLst>
              <a:ext uri="{FF2B5EF4-FFF2-40B4-BE49-F238E27FC236}">
                <a16:creationId xmlns:a16="http://schemas.microsoft.com/office/drawing/2014/main" id="{E175D1FA-922B-46EA-A44C-59514EA1B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151" r="47273" b="13740"/>
          <a:stretch/>
        </p:blipFill>
        <p:spPr>
          <a:xfrm>
            <a:off x="253094" y="1408631"/>
            <a:ext cx="1998287" cy="1722665"/>
          </a:xfrm>
          <a:prstGeom prst="rect">
            <a:avLst/>
          </a:prstGeom>
        </p:spPr>
      </p:pic>
      <p:pic>
        <p:nvPicPr>
          <p:cNvPr id="6" name="Picture 5" descr="A picture containing person, wall, indoor, man&#10;&#10;Description generated with very high confidence">
            <a:extLst>
              <a:ext uri="{FF2B5EF4-FFF2-40B4-BE49-F238E27FC236}">
                <a16:creationId xmlns:a16="http://schemas.microsoft.com/office/drawing/2014/main" id="{FE63359D-E54D-EE46-A399-ADBA00DF3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70" t="68285" r="1"/>
          <a:stretch/>
        </p:blipFill>
        <p:spPr>
          <a:xfrm>
            <a:off x="2475578" y="1714500"/>
            <a:ext cx="2522686" cy="1278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A2FFB-E9C3-C643-A0A6-C19F6D3AA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45524" r="1351" b="1"/>
          <a:stretch/>
        </p:blipFill>
        <p:spPr>
          <a:xfrm>
            <a:off x="5291980" y="1583872"/>
            <a:ext cx="3193790" cy="235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31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bottom shelf!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6E64DE-AE4B-7E4F-8757-EBD34F97A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75475" y="2540765"/>
            <a:ext cx="2916470" cy="218735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65627-D2B0-3246-8C25-D17CE49A3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84" y="1776025"/>
            <a:ext cx="2476890" cy="1857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3523FD-C066-F445-BB5B-0E931E68D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948" y="1135421"/>
            <a:ext cx="3331028" cy="24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2707" y="620824"/>
            <a:ext cx="8229600" cy="477838"/>
          </a:xfrm>
        </p:spPr>
        <p:txBody>
          <a:bodyPr/>
          <a:lstStyle/>
          <a:p>
            <a:r>
              <a:rPr lang="en-US"/>
              <a:t>Merchandising in a small space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79543D-A51D-1C45-8186-84EE6ECF2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65" y="1428749"/>
            <a:ext cx="4246034" cy="31845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7A0A3F-44D8-874C-8702-E4196FE6F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202" y="1428749"/>
            <a:ext cx="4246034" cy="31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7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FB990C-E38F-0049-A898-CA98CA903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-66599" y="626233"/>
            <a:ext cx="2397297" cy="179797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07A22-99BC-2643-87E7-B3C778554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72399" y="628416"/>
            <a:ext cx="2394802" cy="1796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DF3F04-0E08-D54D-83EA-FCF540956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08562" y="626573"/>
            <a:ext cx="2400021" cy="18000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66163E-4936-FF47-B2D5-F002290885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48" b="47407"/>
          <a:stretch/>
        </p:blipFill>
        <p:spPr>
          <a:xfrm>
            <a:off x="1168799" y="2921988"/>
            <a:ext cx="4833255" cy="19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4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59F6C-C810-4B96-B9EF-1D12E4BB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 more…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16487A2-10BA-4E77-8AAC-E395ED624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09986" y="1862478"/>
            <a:ext cx="3227665" cy="2419196"/>
          </a:xfrm>
          <a:prstGeom prst="rect">
            <a:avLst/>
          </a:prstGeom>
        </p:spPr>
      </p:pic>
      <p:pic>
        <p:nvPicPr>
          <p:cNvPr id="6" name="Picture 6" descr="A picture containing indoor, sitting&#10;&#10;Description generated with very high confidence">
            <a:extLst>
              <a:ext uri="{FF2B5EF4-FFF2-40B4-BE49-F238E27FC236}">
                <a16:creationId xmlns:a16="http://schemas.microsoft.com/office/drawing/2014/main" id="{E377235A-2F43-48E8-ADCF-885B3B2FD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92854" y="1614368"/>
            <a:ext cx="3304288" cy="2478216"/>
          </a:xfrm>
          <a:prstGeom prst="rect">
            <a:avLst/>
          </a:prstGeom>
        </p:spPr>
      </p:pic>
      <p:pic>
        <p:nvPicPr>
          <p:cNvPr id="8" name="Picture 8" descr="A picture containing indoor, wall, table, floor&#10;&#10;Description generated with high confidence">
            <a:extLst>
              <a:ext uri="{FF2B5EF4-FFF2-40B4-BE49-F238E27FC236}">
                <a16:creationId xmlns:a16="http://schemas.microsoft.com/office/drawing/2014/main" id="{74C671E0-FD6D-4757-A3C2-B0C19B7F5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34876" y="1367518"/>
            <a:ext cx="3373626" cy="25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1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D-StaffDev">
      <a:dk1>
        <a:srgbClr val="0090D0"/>
      </a:dk1>
      <a:lt1>
        <a:sysClr val="window" lastClr="FFFFFF"/>
      </a:lt1>
      <a:dk2>
        <a:srgbClr val="7C7C7C"/>
      </a:dk2>
      <a:lt2>
        <a:srgbClr val="8DC63F"/>
      </a:lt2>
      <a:accent1>
        <a:srgbClr val="F15A29"/>
      </a:accent1>
      <a:accent2>
        <a:srgbClr val="FBB040"/>
      </a:accent2>
      <a:accent3>
        <a:srgbClr val="00AAAD"/>
      </a:accent3>
      <a:accent4>
        <a:srgbClr val="BE1E2D"/>
      </a:accent4>
      <a:accent5>
        <a:srgbClr val="92318F"/>
      </a:accent5>
      <a:accent6>
        <a:srgbClr val="EE2A7B"/>
      </a:accent6>
      <a:hlink>
        <a:srgbClr val="0090D0"/>
      </a:hlink>
      <a:folHlink>
        <a:srgbClr val="92318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EEFF81C21A3645BB0882F6ABC8A46A" ma:contentTypeVersion="14" ma:contentTypeDescription="Create a new document." ma:contentTypeScope="" ma:versionID="d3a40fc569a9a0275ca60c8252db5ef0">
  <xsd:schema xmlns:xsd="http://www.w3.org/2001/XMLSchema" xmlns:xs="http://www.w3.org/2001/XMLSchema" xmlns:p="http://schemas.microsoft.com/office/2006/metadata/properties" xmlns:ns2="fd235f46-aed8-4cd7-b600-a8bd41f69d81" xmlns:ns3="55077e9a-3bd0-4010-8729-7c27c88e3370" targetNamespace="http://schemas.microsoft.com/office/2006/metadata/properties" ma:root="true" ma:fieldsID="bbadfe9c55fafd4f7500f3e1d30181a3" ns2:_="" ns3:_="">
    <xsd:import namespace="fd235f46-aed8-4cd7-b600-a8bd41f69d81"/>
    <xsd:import namespace="55077e9a-3bd0-4010-8729-7c27c88e337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Date" minOccurs="0"/>
                <xsd:element ref="ns3:MediaServiceLocation" minOccurs="0"/>
                <xsd:element ref="ns3:MediaServiceOCR" minOccurs="0"/>
                <xsd:element ref="ns3:IMAGE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35f46-aed8-4cd7-b600-a8bd41f69d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077e9a-3bd0-4010-8729-7c27c88e33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Date" ma:index="16" nillable="true" ma:displayName="Date" ma:format="DateOnly" ma:internalName="Date">
      <xsd:simpleType>
        <xsd:restriction base="dms:DateTime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IMAGE" ma:index="19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d235f46-aed8-4cd7-b600-a8bd41f69d81">
      <UserInfo>
        <DisplayName>Karen Bradley</DisplayName>
        <AccountId>61</AccountId>
        <AccountType/>
      </UserInfo>
      <UserInfo>
        <DisplayName>Jessica Sidener</DisplayName>
        <AccountId>346</AccountId>
        <AccountType/>
      </UserInfo>
      <UserInfo>
        <DisplayName>Melissa Depper</DisplayName>
        <AccountId>39</AccountId>
        <AccountType/>
      </UserInfo>
    </SharedWithUsers>
    <Date xmlns="55077e9a-3bd0-4010-8729-7c27c88e3370" xsi:nil="true"/>
    <IMAGE xmlns="55077e9a-3bd0-4010-8729-7c27c88e3370">
      <Url xsi:nil="true"/>
      <Description xsi:nil="true"/>
    </IMAG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B81A1A-3D69-49B9-9180-AB6B0F8F0375}">
  <ds:schemaRefs>
    <ds:schemaRef ds:uri="55077e9a-3bd0-4010-8729-7c27c88e3370"/>
    <ds:schemaRef ds:uri="fd235f46-aed8-4cd7-b600-a8bd41f69d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A7BDC88-39BF-43B3-BFD3-2D3F83222B88}">
  <ds:schemaRefs>
    <ds:schemaRef ds:uri="http://www.w3.org/XML/1998/namespace"/>
    <ds:schemaRef ds:uri="55077e9a-3bd0-4010-8729-7c27c88e3370"/>
    <ds:schemaRef ds:uri="http://schemas.microsoft.com/office/2006/documentManagement/types"/>
    <ds:schemaRef ds:uri="http://purl.org/dc/terms/"/>
    <ds:schemaRef ds:uri="http://schemas.microsoft.com/office/2006/metadata/properties"/>
    <ds:schemaRef ds:uri="fd235f46-aed8-4cd7-b600-a8bd41f69d81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997D5E9-DDEB-48E3-B69C-AC4B4343BD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</Words>
  <Application>Microsoft Office PowerPoint</Application>
  <PresentationFormat>On-screen Show (16:9)</PresentationFormat>
  <Paragraphs>113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Trebuchet MS</vt:lpstr>
      <vt:lpstr>Office Theme</vt:lpstr>
      <vt:lpstr> </vt:lpstr>
      <vt:lpstr>PowerPoint Presentation</vt:lpstr>
      <vt:lpstr>Mobile library services at arapahoe libraries</vt:lpstr>
      <vt:lpstr>PowerPoint Presentation</vt:lpstr>
      <vt:lpstr>CATS (and sometimes Dogs)</vt:lpstr>
      <vt:lpstr>The bottom shelf!  </vt:lpstr>
      <vt:lpstr>PowerPoint Presentation</vt:lpstr>
      <vt:lpstr>PowerPoint Presentation</vt:lpstr>
      <vt:lpstr>And more…</vt:lpstr>
      <vt:lpstr>PowerPoint Presentation</vt:lpstr>
      <vt:lpstr>Passive Programming</vt:lpstr>
      <vt:lpstr>PowerPoint Presentation</vt:lpstr>
      <vt:lpstr>Teamwork and crafts</vt:lpstr>
      <vt:lpstr>Book Displays</vt:lpstr>
      <vt:lpstr>Inexpensive Décor is uplifting and makes for a fun space</vt:lpstr>
      <vt:lpstr>WhiteBoard</vt:lpstr>
      <vt:lpstr>Front Desk</vt:lpstr>
      <vt:lpstr>PowerPoint Presentation</vt:lpstr>
      <vt:lpstr>PowerPoint Presentation</vt:lpstr>
      <vt:lpstr>PowerPoint Presentation</vt:lpstr>
      <vt:lpstr>Interactive  themes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DOLAR AMET ADIS</dc:title>
  <dc:creator>Rose Huling</dc:creator>
  <cp:lastModifiedBy>Rose Huling</cp:lastModifiedBy>
  <cp:revision>88</cp:revision>
  <dcterms:modified xsi:type="dcterms:W3CDTF">2018-10-17T12:15:22Z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0x010100E3EEFF81C21A3645BB0882F6ABC8A46A</vt:lpwstr>
  </property>
</Properties>
</file>