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6" r:id="rId3"/>
    <p:sldId id="267" r:id="rId4"/>
    <p:sldId id="268" r:id="rId5"/>
    <p:sldId id="269" r:id="rId6"/>
    <p:sldId id="257" r:id="rId7"/>
    <p:sldId id="258" r:id="rId8"/>
    <p:sldId id="259" r:id="rId9"/>
    <p:sldId id="260" r:id="rId10"/>
    <p:sldId id="261" r:id="rId11"/>
    <p:sldId id="262"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Hayes" initials="AH" lastIdx="1" clrIdx="0">
    <p:extLst>
      <p:ext uri="{19B8F6BF-5375-455C-9EA6-DF929625EA0E}">
        <p15:presenceInfo xmlns:p15="http://schemas.microsoft.com/office/powerpoint/2012/main" userId="S-1-5-21-1019584755-1656643398-2086662202-2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4" d="100"/>
          <a:sy n="104" d="100"/>
        </p:scale>
        <p:origin x="1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02T11:25:03.789" idx="1">
    <p:pos x="10" y="10"/>
    <p:text>ost</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150DA-90A8-430A-B800-0E9EE7E5D57C}" type="doc">
      <dgm:prSet loTypeId="urn:microsoft.com/office/officeart/2016/7/layout/BasicLinearProcessNumbered" loCatId="process" qsTypeId="urn:microsoft.com/office/officeart/2005/8/quickstyle/simple4" qsCatId="simple" csTypeId="urn:microsoft.com/office/officeart/2005/8/colors/colorful2" csCatId="colorful"/>
      <dgm:spPr/>
      <dgm:t>
        <a:bodyPr/>
        <a:lstStyle/>
        <a:p>
          <a:endParaRPr lang="en-US"/>
        </a:p>
      </dgm:t>
    </dgm:pt>
    <dgm:pt modelId="{0A1B7348-D02F-4BBE-B485-230EDC426936}">
      <dgm:prSet/>
      <dgm:spPr/>
      <dgm:t>
        <a:bodyPr/>
        <a:lstStyle/>
        <a:p>
          <a:r>
            <a:rPr lang="en-US"/>
            <a:t>The American Dream Literacy Initiative</a:t>
          </a:r>
        </a:p>
      </dgm:t>
    </dgm:pt>
    <dgm:pt modelId="{686D833A-0AB7-44D0-87D3-C25335A48F2B}" type="parTrans" cxnId="{24A6CD27-B874-4846-8332-8C807D7116EE}">
      <dgm:prSet/>
      <dgm:spPr/>
      <dgm:t>
        <a:bodyPr/>
        <a:lstStyle/>
        <a:p>
          <a:endParaRPr lang="en-US"/>
        </a:p>
      </dgm:t>
    </dgm:pt>
    <dgm:pt modelId="{9EE1D9CB-16D5-46F8-A599-F2CF2B09B53E}" type="sibTrans" cxnId="{24A6CD27-B874-4846-8332-8C807D7116EE}">
      <dgm:prSet phldrT="2" phldr="0"/>
      <dgm:spPr/>
      <dgm:t>
        <a:bodyPr/>
        <a:lstStyle/>
        <a:p>
          <a:r>
            <a:rPr lang="en-US"/>
            <a:t>2</a:t>
          </a:r>
        </a:p>
      </dgm:t>
    </dgm:pt>
    <dgm:pt modelId="{33C00175-887D-4B40-A9D5-BA81C714121B}">
      <dgm:prSet/>
      <dgm:spPr/>
      <dgm:t>
        <a:bodyPr/>
        <a:lstStyle/>
        <a:p>
          <a:r>
            <a:rPr lang="en-US"/>
            <a:t>National Bookmobile Day</a:t>
          </a:r>
        </a:p>
      </dgm:t>
    </dgm:pt>
    <dgm:pt modelId="{EC28CDEC-E25E-4314-921B-5FC3A8815CF2}" type="parTrans" cxnId="{F476E5A7-AC17-4DA2-A640-7246F464FF72}">
      <dgm:prSet/>
      <dgm:spPr/>
      <dgm:t>
        <a:bodyPr/>
        <a:lstStyle/>
        <a:p>
          <a:endParaRPr lang="en-US"/>
        </a:p>
      </dgm:t>
    </dgm:pt>
    <dgm:pt modelId="{68E547BE-56B1-4DF9-ADFE-180DF00600DF}" type="sibTrans" cxnId="{F476E5A7-AC17-4DA2-A640-7246F464FF72}">
      <dgm:prSet phldrT="3" phldr="0"/>
      <dgm:spPr/>
      <dgm:t>
        <a:bodyPr/>
        <a:lstStyle/>
        <a:p>
          <a:r>
            <a:rPr lang="en-US"/>
            <a:t>3</a:t>
          </a:r>
        </a:p>
      </dgm:t>
    </dgm:pt>
    <dgm:pt modelId="{8D7E2569-56FE-4AAF-B4F1-BF69EBB7DA39}">
      <dgm:prSet/>
      <dgm:spPr/>
      <dgm:t>
        <a:bodyPr/>
        <a:lstStyle/>
        <a:p>
          <a:r>
            <a:rPr lang="en-US"/>
            <a:t>Outreach Toolkits</a:t>
          </a:r>
        </a:p>
      </dgm:t>
    </dgm:pt>
    <dgm:pt modelId="{5D105E11-6B49-4607-A09C-68B98E0B5ACD}" type="sibTrans" cxnId="{296228A1-AF28-407C-87EA-1F45BCA63ECD}">
      <dgm:prSet phldrT="1" phldr="0"/>
      <dgm:spPr/>
      <dgm:t>
        <a:bodyPr/>
        <a:lstStyle/>
        <a:p>
          <a:r>
            <a:rPr lang="en-US" dirty="0"/>
            <a:t>1</a:t>
          </a:r>
        </a:p>
      </dgm:t>
    </dgm:pt>
    <dgm:pt modelId="{AC258D5D-EB5D-4838-BD09-CEAB143F6FA5}" type="parTrans" cxnId="{296228A1-AF28-407C-87EA-1F45BCA63ECD}">
      <dgm:prSet/>
      <dgm:spPr/>
      <dgm:t>
        <a:bodyPr/>
        <a:lstStyle/>
        <a:p>
          <a:endParaRPr lang="en-US"/>
        </a:p>
      </dgm:t>
    </dgm:pt>
    <dgm:pt modelId="{C58279E8-2A3E-41CF-98DE-153D15820073}" type="pres">
      <dgm:prSet presAssocID="{774150DA-90A8-430A-B800-0E9EE7E5D57C}" presName="Name0" presStyleCnt="0">
        <dgm:presLayoutVars>
          <dgm:animLvl val="lvl"/>
          <dgm:resizeHandles val="exact"/>
        </dgm:presLayoutVars>
      </dgm:prSet>
      <dgm:spPr/>
    </dgm:pt>
    <dgm:pt modelId="{6C643A17-6AC3-4848-8CAF-43FA7AFF3EF7}" type="pres">
      <dgm:prSet presAssocID="{8D7E2569-56FE-4AAF-B4F1-BF69EBB7DA39}" presName="compositeNode" presStyleCnt="0">
        <dgm:presLayoutVars>
          <dgm:bulletEnabled val="1"/>
        </dgm:presLayoutVars>
      </dgm:prSet>
      <dgm:spPr/>
    </dgm:pt>
    <dgm:pt modelId="{7EA0E572-D83A-491D-ADE1-16E74994049E}" type="pres">
      <dgm:prSet presAssocID="{8D7E2569-56FE-4AAF-B4F1-BF69EBB7DA39}" presName="bgRect" presStyleLbl="bgAccFollowNode1" presStyleIdx="0" presStyleCnt="3"/>
      <dgm:spPr/>
    </dgm:pt>
    <dgm:pt modelId="{81859B38-0C94-4912-89DE-7775E145826E}" type="pres">
      <dgm:prSet presAssocID="{5D105E11-6B49-4607-A09C-68B98E0B5ACD}" presName="sibTransNodeCircle" presStyleLbl="alignNode1" presStyleIdx="0" presStyleCnt="6">
        <dgm:presLayoutVars>
          <dgm:chMax val="0"/>
          <dgm:bulletEnabled/>
        </dgm:presLayoutVars>
      </dgm:prSet>
      <dgm:spPr/>
    </dgm:pt>
    <dgm:pt modelId="{20CBA175-CCBE-46B9-800C-C0FD7B31904F}" type="pres">
      <dgm:prSet presAssocID="{8D7E2569-56FE-4AAF-B4F1-BF69EBB7DA39}" presName="bottomLine" presStyleLbl="alignNode1" presStyleIdx="1" presStyleCnt="6">
        <dgm:presLayoutVars/>
      </dgm:prSet>
      <dgm:spPr/>
    </dgm:pt>
    <dgm:pt modelId="{631F0F9C-272F-4631-B1CC-08109F2ACAA8}" type="pres">
      <dgm:prSet presAssocID="{8D7E2569-56FE-4AAF-B4F1-BF69EBB7DA39}" presName="nodeText" presStyleLbl="bgAccFollowNode1" presStyleIdx="0" presStyleCnt="3">
        <dgm:presLayoutVars>
          <dgm:bulletEnabled val="1"/>
        </dgm:presLayoutVars>
      </dgm:prSet>
      <dgm:spPr/>
    </dgm:pt>
    <dgm:pt modelId="{E4E8D6D7-7DCF-47E8-8A64-501188E0C560}" type="pres">
      <dgm:prSet presAssocID="{5D105E11-6B49-4607-A09C-68B98E0B5ACD}" presName="sibTrans" presStyleCnt="0"/>
      <dgm:spPr/>
    </dgm:pt>
    <dgm:pt modelId="{87A1D7A9-A842-4064-A481-256B91DFB23A}" type="pres">
      <dgm:prSet presAssocID="{0A1B7348-D02F-4BBE-B485-230EDC426936}" presName="compositeNode" presStyleCnt="0">
        <dgm:presLayoutVars>
          <dgm:bulletEnabled val="1"/>
        </dgm:presLayoutVars>
      </dgm:prSet>
      <dgm:spPr/>
    </dgm:pt>
    <dgm:pt modelId="{F88D7AC7-19A0-45AC-846F-EF5A67F049BF}" type="pres">
      <dgm:prSet presAssocID="{0A1B7348-D02F-4BBE-B485-230EDC426936}" presName="bgRect" presStyleLbl="bgAccFollowNode1" presStyleIdx="1" presStyleCnt="3"/>
      <dgm:spPr/>
    </dgm:pt>
    <dgm:pt modelId="{48D7CB06-EE54-4341-B61B-96375647C658}" type="pres">
      <dgm:prSet presAssocID="{9EE1D9CB-16D5-46F8-A599-F2CF2B09B53E}" presName="sibTransNodeCircle" presStyleLbl="alignNode1" presStyleIdx="2" presStyleCnt="6">
        <dgm:presLayoutVars>
          <dgm:chMax val="0"/>
          <dgm:bulletEnabled/>
        </dgm:presLayoutVars>
      </dgm:prSet>
      <dgm:spPr/>
    </dgm:pt>
    <dgm:pt modelId="{8AB7CBD1-6B21-48F5-AACE-665E15F528F3}" type="pres">
      <dgm:prSet presAssocID="{0A1B7348-D02F-4BBE-B485-230EDC426936}" presName="bottomLine" presStyleLbl="alignNode1" presStyleIdx="3" presStyleCnt="6">
        <dgm:presLayoutVars/>
      </dgm:prSet>
      <dgm:spPr/>
    </dgm:pt>
    <dgm:pt modelId="{835CBDA3-0E3A-4824-BC74-3C7ACD4185BE}" type="pres">
      <dgm:prSet presAssocID="{0A1B7348-D02F-4BBE-B485-230EDC426936}" presName="nodeText" presStyleLbl="bgAccFollowNode1" presStyleIdx="1" presStyleCnt="3">
        <dgm:presLayoutVars>
          <dgm:bulletEnabled val="1"/>
        </dgm:presLayoutVars>
      </dgm:prSet>
      <dgm:spPr/>
    </dgm:pt>
    <dgm:pt modelId="{42515B99-FC3E-4EC4-ABFF-A7DF367C1400}" type="pres">
      <dgm:prSet presAssocID="{9EE1D9CB-16D5-46F8-A599-F2CF2B09B53E}" presName="sibTrans" presStyleCnt="0"/>
      <dgm:spPr/>
    </dgm:pt>
    <dgm:pt modelId="{D216D727-5EA9-4351-A345-C2BD92CCBD49}" type="pres">
      <dgm:prSet presAssocID="{33C00175-887D-4B40-A9D5-BA81C714121B}" presName="compositeNode" presStyleCnt="0">
        <dgm:presLayoutVars>
          <dgm:bulletEnabled val="1"/>
        </dgm:presLayoutVars>
      </dgm:prSet>
      <dgm:spPr/>
    </dgm:pt>
    <dgm:pt modelId="{2CAE68CF-5047-4BB0-A537-B833710AD057}" type="pres">
      <dgm:prSet presAssocID="{33C00175-887D-4B40-A9D5-BA81C714121B}" presName="bgRect" presStyleLbl="bgAccFollowNode1" presStyleIdx="2" presStyleCnt="3"/>
      <dgm:spPr/>
    </dgm:pt>
    <dgm:pt modelId="{90D05061-FFCA-4DD2-A071-195A3E788427}" type="pres">
      <dgm:prSet presAssocID="{68E547BE-56B1-4DF9-ADFE-180DF00600DF}" presName="sibTransNodeCircle" presStyleLbl="alignNode1" presStyleIdx="4" presStyleCnt="6">
        <dgm:presLayoutVars>
          <dgm:chMax val="0"/>
          <dgm:bulletEnabled/>
        </dgm:presLayoutVars>
      </dgm:prSet>
      <dgm:spPr/>
    </dgm:pt>
    <dgm:pt modelId="{81F4F9F9-BBB4-4A81-89BF-0D7813EF4804}" type="pres">
      <dgm:prSet presAssocID="{33C00175-887D-4B40-A9D5-BA81C714121B}" presName="bottomLine" presStyleLbl="alignNode1" presStyleIdx="5" presStyleCnt="6">
        <dgm:presLayoutVars/>
      </dgm:prSet>
      <dgm:spPr/>
    </dgm:pt>
    <dgm:pt modelId="{7ECC0E1C-7B24-4F1C-85E4-B839788F4E8C}" type="pres">
      <dgm:prSet presAssocID="{33C00175-887D-4B40-A9D5-BA81C714121B}" presName="nodeText" presStyleLbl="bgAccFollowNode1" presStyleIdx="2" presStyleCnt="3">
        <dgm:presLayoutVars>
          <dgm:bulletEnabled val="1"/>
        </dgm:presLayoutVars>
      </dgm:prSet>
      <dgm:spPr/>
    </dgm:pt>
  </dgm:ptLst>
  <dgm:cxnLst>
    <dgm:cxn modelId="{24A6CD27-B874-4846-8332-8C807D7116EE}" srcId="{774150DA-90A8-430A-B800-0E9EE7E5D57C}" destId="{0A1B7348-D02F-4BBE-B485-230EDC426936}" srcOrd="1" destOrd="0" parTransId="{686D833A-0AB7-44D0-87D3-C25335A48F2B}" sibTransId="{9EE1D9CB-16D5-46F8-A599-F2CF2B09B53E}"/>
    <dgm:cxn modelId="{12801E47-5A06-4CC9-807C-F0FE4C916254}" type="presOf" srcId="{33C00175-887D-4B40-A9D5-BA81C714121B}" destId="{7ECC0E1C-7B24-4F1C-85E4-B839788F4E8C}" srcOrd="1" destOrd="0" presId="urn:microsoft.com/office/officeart/2016/7/layout/BasicLinearProcessNumbered"/>
    <dgm:cxn modelId="{D0740C49-7C3E-4B15-A0C4-A01EB4A37145}" type="presOf" srcId="{33C00175-887D-4B40-A9D5-BA81C714121B}" destId="{2CAE68CF-5047-4BB0-A537-B833710AD057}" srcOrd="0" destOrd="0" presId="urn:microsoft.com/office/officeart/2016/7/layout/BasicLinearProcessNumbered"/>
    <dgm:cxn modelId="{A4F86671-DDC9-477E-AD88-F76858BA262F}" type="presOf" srcId="{0A1B7348-D02F-4BBE-B485-230EDC426936}" destId="{F88D7AC7-19A0-45AC-846F-EF5A67F049BF}" srcOrd="0" destOrd="0" presId="urn:microsoft.com/office/officeart/2016/7/layout/BasicLinearProcessNumbered"/>
    <dgm:cxn modelId="{470DC877-07A6-4ED2-9A14-2F7740168979}" type="presOf" srcId="{8D7E2569-56FE-4AAF-B4F1-BF69EBB7DA39}" destId="{7EA0E572-D83A-491D-ADE1-16E74994049E}" srcOrd="0" destOrd="0" presId="urn:microsoft.com/office/officeart/2016/7/layout/BasicLinearProcessNumbered"/>
    <dgm:cxn modelId="{CEF6557A-3188-405E-8D7C-785660326FFA}" type="presOf" srcId="{5D105E11-6B49-4607-A09C-68B98E0B5ACD}" destId="{81859B38-0C94-4912-89DE-7775E145826E}" srcOrd="0" destOrd="0" presId="urn:microsoft.com/office/officeart/2016/7/layout/BasicLinearProcessNumbered"/>
    <dgm:cxn modelId="{336C7E83-CEAE-4033-A598-15272E337111}" type="presOf" srcId="{68E547BE-56B1-4DF9-ADFE-180DF00600DF}" destId="{90D05061-FFCA-4DD2-A071-195A3E788427}" srcOrd="0" destOrd="0" presId="urn:microsoft.com/office/officeart/2016/7/layout/BasicLinearProcessNumbered"/>
    <dgm:cxn modelId="{8F09278E-90BE-4442-9110-43623F136BA9}" type="presOf" srcId="{0A1B7348-D02F-4BBE-B485-230EDC426936}" destId="{835CBDA3-0E3A-4824-BC74-3C7ACD4185BE}" srcOrd="1" destOrd="0" presId="urn:microsoft.com/office/officeart/2016/7/layout/BasicLinearProcessNumbered"/>
    <dgm:cxn modelId="{296228A1-AF28-407C-87EA-1F45BCA63ECD}" srcId="{774150DA-90A8-430A-B800-0E9EE7E5D57C}" destId="{8D7E2569-56FE-4AAF-B4F1-BF69EBB7DA39}" srcOrd="0" destOrd="0" parTransId="{AC258D5D-EB5D-4838-BD09-CEAB143F6FA5}" sibTransId="{5D105E11-6B49-4607-A09C-68B98E0B5ACD}"/>
    <dgm:cxn modelId="{F476E5A7-AC17-4DA2-A640-7246F464FF72}" srcId="{774150DA-90A8-430A-B800-0E9EE7E5D57C}" destId="{33C00175-887D-4B40-A9D5-BA81C714121B}" srcOrd="2" destOrd="0" parTransId="{EC28CDEC-E25E-4314-921B-5FC3A8815CF2}" sibTransId="{68E547BE-56B1-4DF9-ADFE-180DF00600DF}"/>
    <dgm:cxn modelId="{824996C2-8B71-4D15-BAE7-24FA9AE806AF}" type="presOf" srcId="{8D7E2569-56FE-4AAF-B4F1-BF69EBB7DA39}" destId="{631F0F9C-272F-4631-B1CC-08109F2ACAA8}" srcOrd="1" destOrd="0" presId="urn:microsoft.com/office/officeart/2016/7/layout/BasicLinearProcessNumbered"/>
    <dgm:cxn modelId="{EABE0EE3-2B55-4E87-8DBE-23784898DA5C}" type="presOf" srcId="{774150DA-90A8-430A-B800-0E9EE7E5D57C}" destId="{C58279E8-2A3E-41CF-98DE-153D15820073}" srcOrd="0" destOrd="0" presId="urn:microsoft.com/office/officeart/2016/7/layout/BasicLinearProcessNumbered"/>
    <dgm:cxn modelId="{90D4C3FB-F381-4F60-98CF-78E2F4491D1A}" type="presOf" srcId="{9EE1D9CB-16D5-46F8-A599-F2CF2B09B53E}" destId="{48D7CB06-EE54-4341-B61B-96375647C658}" srcOrd="0" destOrd="0" presId="urn:microsoft.com/office/officeart/2016/7/layout/BasicLinearProcessNumbered"/>
    <dgm:cxn modelId="{0AE584BC-1AC3-4757-8F94-7D3FFDD04119}" type="presParOf" srcId="{C58279E8-2A3E-41CF-98DE-153D15820073}" destId="{6C643A17-6AC3-4848-8CAF-43FA7AFF3EF7}" srcOrd="0" destOrd="0" presId="urn:microsoft.com/office/officeart/2016/7/layout/BasicLinearProcessNumbered"/>
    <dgm:cxn modelId="{87831309-CEC5-4291-86C0-6E7D49A2F4DA}" type="presParOf" srcId="{6C643A17-6AC3-4848-8CAF-43FA7AFF3EF7}" destId="{7EA0E572-D83A-491D-ADE1-16E74994049E}" srcOrd="0" destOrd="0" presId="urn:microsoft.com/office/officeart/2016/7/layout/BasicLinearProcessNumbered"/>
    <dgm:cxn modelId="{823A9E7C-00BE-4A88-AD19-C4E553EB121A}" type="presParOf" srcId="{6C643A17-6AC3-4848-8CAF-43FA7AFF3EF7}" destId="{81859B38-0C94-4912-89DE-7775E145826E}" srcOrd="1" destOrd="0" presId="urn:microsoft.com/office/officeart/2016/7/layout/BasicLinearProcessNumbered"/>
    <dgm:cxn modelId="{D8D41772-7B5D-40CB-A1B9-5A44435DFB61}" type="presParOf" srcId="{6C643A17-6AC3-4848-8CAF-43FA7AFF3EF7}" destId="{20CBA175-CCBE-46B9-800C-C0FD7B31904F}" srcOrd="2" destOrd="0" presId="urn:microsoft.com/office/officeart/2016/7/layout/BasicLinearProcessNumbered"/>
    <dgm:cxn modelId="{BB66C037-1EE5-4141-AC48-A4D382316D25}" type="presParOf" srcId="{6C643A17-6AC3-4848-8CAF-43FA7AFF3EF7}" destId="{631F0F9C-272F-4631-B1CC-08109F2ACAA8}" srcOrd="3" destOrd="0" presId="urn:microsoft.com/office/officeart/2016/7/layout/BasicLinearProcessNumbered"/>
    <dgm:cxn modelId="{835A9182-98C9-40C8-B5F5-590158BF88AF}" type="presParOf" srcId="{C58279E8-2A3E-41CF-98DE-153D15820073}" destId="{E4E8D6D7-7DCF-47E8-8A64-501188E0C560}" srcOrd="1" destOrd="0" presId="urn:microsoft.com/office/officeart/2016/7/layout/BasicLinearProcessNumbered"/>
    <dgm:cxn modelId="{C3A8147E-6D50-405D-B34A-9BC37B85FA11}" type="presParOf" srcId="{C58279E8-2A3E-41CF-98DE-153D15820073}" destId="{87A1D7A9-A842-4064-A481-256B91DFB23A}" srcOrd="2" destOrd="0" presId="urn:microsoft.com/office/officeart/2016/7/layout/BasicLinearProcessNumbered"/>
    <dgm:cxn modelId="{D3046A66-1411-48B0-86CB-3286570B28FE}" type="presParOf" srcId="{87A1D7A9-A842-4064-A481-256B91DFB23A}" destId="{F88D7AC7-19A0-45AC-846F-EF5A67F049BF}" srcOrd="0" destOrd="0" presId="urn:microsoft.com/office/officeart/2016/7/layout/BasicLinearProcessNumbered"/>
    <dgm:cxn modelId="{31D1B368-C5A6-4454-8EE6-B5EA455EFF69}" type="presParOf" srcId="{87A1D7A9-A842-4064-A481-256B91DFB23A}" destId="{48D7CB06-EE54-4341-B61B-96375647C658}" srcOrd="1" destOrd="0" presId="urn:microsoft.com/office/officeart/2016/7/layout/BasicLinearProcessNumbered"/>
    <dgm:cxn modelId="{A23FC5CA-CDB5-4FC5-A316-A9074DEBB50F}" type="presParOf" srcId="{87A1D7A9-A842-4064-A481-256B91DFB23A}" destId="{8AB7CBD1-6B21-48F5-AACE-665E15F528F3}" srcOrd="2" destOrd="0" presId="urn:microsoft.com/office/officeart/2016/7/layout/BasicLinearProcessNumbered"/>
    <dgm:cxn modelId="{B88FCABA-7D44-4F09-98DA-45DD68695D97}" type="presParOf" srcId="{87A1D7A9-A842-4064-A481-256B91DFB23A}" destId="{835CBDA3-0E3A-4824-BC74-3C7ACD4185BE}" srcOrd="3" destOrd="0" presId="urn:microsoft.com/office/officeart/2016/7/layout/BasicLinearProcessNumbered"/>
    <dgm:cxn modelId="{BAABFEF8-6F95-4F76-B86C-13DBAE4338F9}" type="presParOf" srcId="{C58279E8-2A3E-41CF-98DE-153D15820073}" destId="{42515B99-FC3E-4EC4-ABFF-A7DF367C1400}" srcOrd="3" destOrd="0" presId="urn:microsoft.com/office/officeart/2016/7/layout/BasicLinearProcessNumbered"/>
    <dgm:cxn modelId="{248C10C8-789E-4639-8F5F-D466DB77945A}" type="presParOf" srcId="{C58279E8-2A3E-41CF-98DE-153D15820073}" destId="{D216D727-5EA9-4351-A345-C2BD92CCBD49}" srcOrd="4" destOrd="0" presId="urn:microsoft.com/office/officeart/2016/7/layout/BasicLinearProcessNumbered"/>
    <dgm:cxn modelId="{5F28B47A-4395-4FFD-AF4E-D06B88CF8FD8}" type="presParOf" srcId="{D216D727-5EA9-4351-A345-C2BD92CCBD49}" destId="{2CAE68CF-5047-4BB0-A537-B833710AD057}" srcOrd="0" destOrd="0" presId="urn:microsoft.com/office/officeart/2016/7/layout/BasicLinearProcessNumbered"/>
    <dgm:cxn modelId="{B93909F6-A458-479A-A5DB-3697902FC635}" type="presParOf" srcId="{D216D727-5EA9-4351-A345-C2BD92CCBD49}" destId="{90D05061-FFCA-4DD2-A071-195A3E788427}" srcOrd="1" destOrd="0" presId="urn:microsoft.com/office/officeart/2016/7/layout/BasicLinearProcessNumbered"/>
    <dgm:cxn modelId="{16343EB8-6F63-4AD6-9507-CDF5A99B961B}" type="presParOf" srcId="{D216D727-5EA9-4351-A345-C2BD92CCBD49}" destId="{81F4F9F9-BBB4-4A81-89BF-0D7813EF4804}" srcOrd="2" destOrd="0" presId="urn:microsoft.com/office/officeart/2016/7/layout/BasicLinearProcessNumbered"/>
    <dgm:cxn modelId="{B78F6799-97CB-4AF4-87B2-4842EEF147D9}" type="presParOf" srcId="{D216D727-5EA9-4351-A345-C2BD92CCBD49}" destId="{7ECC0E1C-7B24-4F1C-85E4-B839788F4E8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0E572-D83A-491D-ADE1-16E74994049E}">
      <dsp:nvSpPr>
        <dsp:cNvPr id="0" name=""/>
        <dsp:cNvSpPr/>
      </dsp:nvSpPr>
      <dsp:spPr>
        <a:xfrm>
          <a:off x="0" y="0"/>
          <a:ext cx="2808563" cy="3653941"/>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1155700">
            <a:lnSpc>
              <a:spcPct val="90000"/>
            </a:lnSpc>
            <a:spcBef>
              <a:spcPct val="0"/>
            </a:spcBef>
            <a:spcAft>
              <a:spcPct val="35000"/>
            </a:spcAft>
            <a:buNone/>
          </a:pPr>
          <a:r>
            <a:rPr lang="en-US" sz="2600" kern="1200"/>
            <a:t>Outreach Toolkits</a:t>
          </a:r>
        </a:p>
      </dsp:txBody>
      <dsp:txXfrm>
        <a:off x="0" y="1388497"/>
        <a:ext cx="2808563" cy="2192364"/>
      </dsp:txXfrm>
    </dsp:sp>
    <dsp:sp modelId="{81859B38-0C94-4912-89DE-7775E145826E}">
      <dsp:nvSpPr>
        <dsp:cNvPr id="0" name=""/>
        <dsp:cNvSpPr/>
      </dsp:nvSpPr>
      <dsp:spPr>
        <a:xfrm>
          <a:off x="856190" y="365394"/>
          <a:ext cx="1096182" cy="1096182"/>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016722" y="525926"/>
        <a:ext cx="775118" cy="775118"/>
      </dsp:txXfrm>
    </dsp:sp>
    <dsp:sp modelId="{20CBA175-CCBE-46B9-800C-C0FD7B31904F}">
      <dsp:nvSpPr>
        <dsp:cNvPr id="0" name=""/>
        <dsp:cNvSpPr/>
      </dsp:nvSpPr>
      <dsp:spPr>
        <a:xfrm>
          <a:off x="0" y="3653869"/>
          <a:ext cx="2808563" cy="72"/>
        </a:xfrm>
        <a:prstGeom prst="rect">
          <a:avLst/>
        </a:prstGeom>
        <a:gradFill rotWithShape="0">
          <a:gsLst>
            <a:gs pos="0">
              <a:schemeClr val="accent2">
                <a:hueOff val="936304"/>
                <a:satOff val="-1168"/>
                <a:lumOff val="275"/>
                <a:alphaOff val="0"/>
                <a:tint val="96000"/>
                <a:lumMod val="104000"/>
              </a:schemeClr>
            </a:gs>
            <a:gs pos="100000">
              <a:schemeClr val="accent2">
                <a:hueOff val="936304"/>
                <a:satOff val="-1168"/>
                <a:lumOff val="275"/>
                <a:alphaOff val="0"/>
                <a:shade val="98000"/>
                <a:lumMod val="94000"/>
              </a:schemeClr>
            </a:gs>
          </a:gsLst>
          <a:lin ang="5400000" scaled="0"/>
        </a:gradFill>
        <a:ln w="9525" cap="rnd" cmpd="sng" algn="ctr">
          <a:solidFill>
            <a:schemeClr val="accent2">
              <a:hueOff val="936304"/>
              <a:satOff val="-1168"/>
              <a:lumOff val="275"/>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88D7AC7-19A0-45AC-846F-EF5A67F049BF}">
      <dsp:nvSpPr>
        <dsp:cNvPr id="0" name=""/>
        <dsp:cNvSpPr/>
      </dsp:nvSpPr>
      <dsp:spPr>
        <a:xfrm>
          <a:off x="3089420" y="0"/>
          <a:ext cx="2808563" cy="3653941"/>
        </a:xfrm>
        <a:prstGeom prst="rect">
          <a:avLst/>
        </a:prstGeom>
        <a:solidFill>
          <a:schemeClr val="accent2">
            <a:tint val="40000"/>
            <a:alpha val="90000"/>
            <a:hueOff val="2512910"/>
            <a:satOff val="-2189"/>
            <a:lumOff val="-3"/>
            <a:alphaOff val="0"/>
          </a:schemeClr>
        </a:solidFill>
        <a:ln w="9525" cap="rnd"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1155700">
            <a:lnSpc>
              <a:spcPct val="90000"/>
            </a:lnSpc>
            <a:spcBef>
              <a:spcPct val="0"/>
            </a:spcBef>
            <a:spcAft>
              <a:spcPct val="35000"/>
            </a:spcAft>
            <a:buNone/>
          </a:pPr>
          <a:r>
            <a:rPr lang="en-US" sz="2600" kern="1200"/>
            <a:t>The American Dream Literacy Initiative</a:t>
          </a:r>
        </a:p>
      </dsp:txBody>
      <dsp:txXfrm>
        <a:off x="3089420" y="1388497"/>
        <a:ext cx="2808563" cy="2192364"/>
      </dsp:txXfrm>
    </dsp:sp>
    <dsp:sp modelId="{48D7CB06-EE54-4341-B61B-96375647C658}">
      <dsp:nvSpPr>
        <dsp:cNvPr id="0" name=""/>
        <dsp:cNvSpPr/>
      </dsp:nvSpPr>
      <dsp:spPr>
        <a:xfrm>
          <a:off x="3945610" y="365394"/>
          <a:ext cx="1096182" cy="1096182"/>
        </a:xfrm>
        <a:prstGeom prst="ellipse">
          <a:avLst/>
        </a:prstGeom>
        <a:gradFill rotWithShape="0">
          <a:gsLst>
            <a:gs pos="0">
              <a:schemeClr val="accent2">
                <a:hueOff val="1872608"/>
                <a:satOff val="-2336"/>
                <a:lumOff val="549"/>
                <a:alphaOff val="0"/>
                <a:tint val="96000"/>
                <a:lumMod val="104000"/>
              </a:schemeClr>
            </a:gs>
            <a:gs pos="100000">
              <a:schemeClr val="accent2">
                <a:hueOff val="1872608"/>
                <a:satOff val="-2336"/>
                <a:lumOff val="549"/>
                <a:alphaOff val="0"/>
                <a:shade val="98000"/>
                <a:lumMod val="94000"/>
              </a:schemeClr>
            </a:gs>
          </a:gsLst>
          <a:lin ang="5400000" scaled="0"/>
        </a:gradFill>
        <a:ln w="9525" cap="rnd" cmpd="sng" algn="ctr">
          <a:solidFill>
            <a:schemeClr val="accent2">
              <a:hueOff val="1872608"/>
              <a:satOff val="-2336"/>
              <a:lumOff val="549"/>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106142" y="525926"/>
        <a:ext cx="775118" cy="775118"/>
      </dsp:txXfrm>
    </dsp:sp>
    <dsp:sp modelId="{8AB7CBD1-6B21-48F5-AACE-665E15F528F3}">
      <dsp:nvSpPr>
        <dsp:cNvPr id="0" name=""/>
        <dsp:cNvSpPr/>
      </dsp:nvSpPr>
      <dsp:spPr>
        <a:xfrm>
          <a:off x="3089420" y="3653869"/>
          <a:ext cx="2808563" cy="72"/>
        </a:xfrm>
        <a:prstGeom prst="rect">
          <a:avLst/>
        </a:prstGeom>
        <a:gradFill rotWithShape="0">
          <a:gsLst>
            <a:gs pos="0">
              <a:schemeClr val="accent2">
                <a:hueOff val="2808911"/>
                <a:satOff val="-3503"/>
                <a:lumOff val="824"/>
                <a:alphaOff val="0"/>
                <a:tint val="96000"/>
                <a:lumMod val="104000"/>
              </a:schemeClr>
            </a:gs>
            <a:gs pos="100000">
              <a:schemeClr val="accent2">
                <a:hueOff val="2808911"/>
                <a:satOff val="-3503"/>
                <a:lumOff val="824"/>
                <a:alphaOff val="0"/>
                <a:shade val="98000"/>
                <a:lumMod val="94000"/>
              </a:schemeClr>
            </a:gs>
          </a:gsLst>
          <a:lin ang="5400000" scaled="0"/>
        </a:gradFill>
        <a:ln w="9525" cap="rnd" cmpd="sng" algn="ctr">
          <a:solidFill>
            <a:schemeClr val="accent2">
              <a:hueOff val="2808911"/>
              <a:satOff val="-3503"/>
              <a:lumOff val="82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CAE68CF-5047-4BB0-A537-B833710AD057}">
      <dsp:nvSpPr>
        <dsp:cNvPr id="0" name=""/>
        <dsp:cNvSpPr/>
      </dsp:nvSpPr>
      <dsp:spPr>
        <a:xfrm>
          <a:off x="6178840" y="0"/>
          <a:ext cx="2808563" cy="3653941"/>
        </a:xfrm>
        <a:prstGeom prst="rect">
          <a:avLst/>
        </a:prstGeom>
        <a:solidFill>
          <a:schemeClr val="accent2">
            <a:tint val="40000"/>
            <a:alpha val="90000"/>
            <a:hueOff val="5025821"/>
            <a:satOff val="-4378"/>
            <a:lumOff val="-6"/>
            <a:alphaOff val="0"/>
          </a:schemeClr>
        </a:solidFill>
        <a:ln w="9525" cap="rnd"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1155700">
            <a:lnSpc>
              <a:spcPct val="90000"/>
            </a:lnSpc>
            <a:spcBef>
              <a:spcPct val="0"/>
            </a:spcBef>
            <a:spcAft>
              <a:spcPct val="35000"/>
            </a:spcAft>
            <a:buNone/>
          </a:pPr>
          <a:r>
            <a:rPr lang="en-US" sz="2600" kern="1200"/>
            <a:t>National Bookmobile Day</a:t>
          </a:r>
        </a:p>
      </dsp:txBody>
      <dsp:txXfrm>
        <a:off x="6178840" y="1388497"/>
        <a:ext cx="2808563" cy="2192364"/>
      </dsp:txXfrm>
    </dsp:sp>
    <dsp:sp modelId="{90D05061-FFCA-4DD2-A071-195A3E788427}">
      <dsp:nvSpPr>
        <dsp:cNvPr id="0" name=""/>
        <dsp:cNvSpPr/>
      </dsp:nvSpPr>
      <dsp:spPr>
        <a:xfrm>
          <a:off x="7035030" y="365394"/>
          <a:ext cx="1096182" cy="1096182"/>
        </a:xfrm>
        <a:prstGeom prst="ellipse">
          <a:avLst/>
        </a:prstGeom>
        <a:gradFill rotWithShape="0">
          <a:gsLst>
            <a:gs pos="0">
              <a:schemeClr val="accent2">
                <a:hueOff val="3745215"/>
                <a:satOff val="-4671"/>
                <a:lumOff val="1098"/>
                <a:alphaOff val="0"/>
                <a:tint val="96000"/>
                <a:lumMod val="104000"/>
              </a:schemeClr>
            </a:gs>
            <a:gs pos="100000">
              <a:schemeClr val="accent2">
                <a:hueOff val="3745215"/>
                <a:satOff val="-4671"/>
                <a:lumOff val="1098"/>
                <a:alphaOff val="0"/>
                <a:shade val="98000"/>
                <a:lumMod val="94000"/>
              </a:schemeClr>
            </a:gs>
          </a:gsLst>
          <a:lin ang="5400000" scaled="0"/>
        </a:gradFill>
        <a:ln w="9525" cap="rnd" cmpd="sng" algn="ctr">
          <a:solidFill>
            <a:schemeClr val="accent2">
              <a:hueOff val="3745215"/>
              <a:satOff val="-4671"/>
              <a:lumOff val="109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195562" y="525926"/>
        <a:ext cx="775118" cy="775118"/>
      </dsp:txXfrm>
    </dsp:sp>
    <dsp:sp modelId="{81F4F9F9-BBB4-4A81-89BF-0D7813EF4804}">
      <dsp:nvSpPr>
        <dsp:cNvPr id="0" name=""/>
        <dsp:cNvSpPr/>
      </dsp:nvSpPr>
      <dsp:spPr>
        <a:xfrm>
          <a:off x="6178840" y="3653869"/>
          <a:ext cx="2808563" cy="72"/>
        </a:xfrm>
        <a:prstGeom prst="rect">
          <a:avLst/>
        </a:prstGeom>
        <a:gradFill rotWithShape="0">
          <a:gsLst>
            <a:gs pos="0">
              <a:schemeClr val="accent2">
                <a:hueOff val="4681519"/>
                <a:satOff val="-5839"/>
                <a:lumOff val="1373"/>
                <a:alphaOff val="0"/>
                <a:tint val="96000"/>
                <a:lumMod val="104000"/>
              </a:schemeClr>
            </a:gs>
            <a:gs pos="100000">
              <a:schemeClr val="accent2">
                <a:hueOff val="4681519"/>
                <a:satOff val="-5839"/>
                <a:lumOff val="1373"/>
                <a:alphaOff val="0"/>
                <a:shade val="98000"/>
                <a:lumMod val="94000"/>
              </a:schemeClr>
            </a:gs>
          </a:gsLst>
          <a:lin ang="5400000" scaled="0"/>
        </a:gradFill>
        <a:ln w="9525" cap="rnd" cmpd="sng" algn="ctr">
          <a:solidFill>
            <a:schemeClr val="accent2">
              <a:hueOff val="4681519"/>
              <a:satOff val="-5839"/>
              <a:lumOff val="1373"/>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645-A030-4AB2-8B8C-378566A4CE1E}" type="datetimeFigureOut">
              <a:rPr lang="en-US" smtClean="0"/>
              <a:t>9/4/2018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C57A9-E290-40E2-A0AA-100B479B8D35}" type="slidenum">
              <a:rPr lang="en-US" smtClean="0"/>
              <a:t>‹#›</a:t>
            </a:fld>
            <a:endParaRPr lang="en-US"/>
          </a:p>
        </p:txBody>
      </p:sp>
    </p:spTree>
    <p:extLst>
      <p:ext uri="{BB962C8B-B14F-4D97-AF65-F5344CB8AC3E}">
        <p14:creationId xmlns:p14="http://schemas.microsoft.com/office/powerpoint/2010/main" val="346858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C57A9-E290-40E2-A0AA-100B479B8D35}" type="slidenum">
              <a:rPr lang="en-US" smtClean="0"/>
              <a:t>1</a:t>
            </a:fld>
            <a:endParaRPr lang="en-US"/>
          </a:p>
        </p:txBody>
      </p:sp>
    </p:spTree>
    <p:extLst>
      <p:ext uri="{BB962C8B-B14F-4D97-AF65-F5344CB8AC3E}">
        <p14:creationId xmlns:p14="http://schemas.microsoft.com/office/powerpoint/2010/main" val="82504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27 affiliates associated with ALA. 8 associated with ODLOS (6 are ethnic).</a:t>
            </a:r>
          </a:p>
          <a:p>
            <a:r>
              <a:rPr lang="en-US" dirty="0"/>
              <a:t>Programming at ALA conferences</a:t>
            </a:r>
          </a:p>
          <a:p>
            <a:r>
              <a:rPr lang="en-US" dirty="0"/>
              <a:t>Opportunities for collaboration</a:t>
            </a:r>
          </a:p>
        </p:txBody>
      </p:sp>
      <p:sp>
        <p:nvSpPr>
          <p:cNvPr id="4" name="Slide Number Placeholder 3"/>
          <p:cNvSpPr>
            <a:spLocks noGrp="1"/>
          </p:cNvSpPr>
          <p:nvPr>
            <p:ph type="sldNum" sz="quarter" idx="10"/>
          </p:nvPr>
        </p:nvSpPr>
        <p:spPr/>
        <p:txBody>
          <a:bodyPr/>
          <a:lstStyle/>
          <a:p>
            <a:fld id="{A88C57A9-E290-40E2-A0AA-100B479B8D35}" type="slidenum">
              <a:rPr lang="en-US" smtClean="0"/>
              <a:t>5</a:t>
            </a:fld>
            <a:endParaRPr lang="en-US"/>
          </a:p>
        </p:txBody>
      </p:sp>
    </p:spTree>
    <p:extLst>
      <p:ext uri="{BB962C8B-B14F-4D97-AF65-F5344CB8AC3E}">
        <p14:creationId xmlns:p14="http://schemas.microsoft.com/office/powerpoint/2010/main" val="285510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what everyone does in the office</a:t>
            </a:r>
          </a:p>
          <a:p>
            <a:endParaRPr lang="en-US" dirty="0"/>
          </a:p>
        </p:txBody>
      </p:sp>
      <p:sp>
        <p:nvSpPr>
          <p:cNvPr id="4" name="Slide Number Placeholder 3"/>
          <p:cNvSpPr>
            <a:spLocks noGrp="1"/>
          </p:cNvSpPr>
          <p:nvPr>
            <p:ph type="sldNum" sz="quarter" idx="10"/>
          </p:nvPr>
        </p:nvSpPr>
        <p:spPr/>
        <p:txBody>
          <a:bodyPr/>
          <a:lstStyle/>
          <a:p>
            <a:fld id="{A88C57A9-E290-40E2-A0AA-100B479B8D35}" type="slidenum">
              <a:rPr lang="en-US" smtClean="0"/>
              <a:t>6</a:t>
            </a:fld>
            <a:endParaRPr lang="en-US"/>
          </a:p>
        </p:txBody>
      </p:sp>
    </p:spTree>
    <p:extLst>
      <p:ext uri="{BB962C8B-B14F-4D97-AF65-F5344CB8AC3E}">
        <p14:creationId xmlns:p14="http://schemas.microsoft.com/office/powerpoint/2010/main" val="166660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 SRRT updating</a:t>
            </a:r>
          </a:p>
          <a:p>
            <a:r>
              <a:rPr lang="en-US" dirty="0"/>
              <a:t>Literacy for All – Committee on Literacy updating</a:t>
            </a:r>
          </a:p>
          <a:p>
            <a:r>
              <a:rPr lang="en-US" dirty="0"/>
              <a:t>Open to all – most recent</a:t>
            </a:r>
          </a:p>
          <a:p>
            <a:r>
              <a:rPr lang="en-US" dirty="0"/>
              <a:t>Keys to engaging – being updated</a:t>
            </a:r>
          </a:p>
          <a:p>
            <a:r>
              <a:rPr lang="en-US" dirty="0"/>
              <a:t>TRAILS – being updated</a:t>
            </a:r>
          </a:p>
        </p:txBody>
      </p:sp>
      <p:sp>
        <p:nvSpPr>
          <p:cNvPr id="4" name="Slide Number Placeholder 3"/>
          <p:cNvSpPr>
            <a:spLocks noGrp="1"/>
          </p:cNvSpPr>
          <p:nvPr>
            <p:ph type="sldNum" sz="quarter" idx="10"/>
          </p:nvPr>
        </p:nvSpPr>
        <p:spPr/>
        <p:txBody>
          <a:bodyPr/>
          <a:lstStyle/>
          <a:p>
            <a:fld id="{A88C57A9-E290-40E2-A0AA-100B479B8D35}" type="slidenum">
              <a:rPr lang="en-US" smtClean="0"/>
              <a:t>7</a:t>
            </a:fld>
            <a:endParaRPr lang="en-US"/>
          </a:p>
        </p:txBody>
      </p:sp>
    </p:spTree>
    <p:extLst>
      <p:ext uri="{BB962C8B-B14F-4D97-AF65-F5344CB8AC3E}">
        <p14:creationId xmlns:p14="http://schemas.microsoft.com/office/powerpoint/2010/main" val="25820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Began in 2010 because we wanted to recognize bookmobile contribution to public life. Key goals for Bookmobile Day: 1) Demonstrate to the profession, friends and trustees that bookmobile services are a core component of library service delivery, demonstrating to the local community that bookmobiles are vital and that use growing, making a case for continued support and funding. Demonstrating through the national media that bookmobiles are modern, changing, and dynamic mobile information centers for the 21</a:t>
            </a:r>
            <a:r>
              <a:rPr lang="en-US" baseline="30000" dirty="0"/>
              <a:t>st</a:t>
            </a:r>
            <a:r>
              <a:rPr lang="en-US" dirty="0"/>
              <a:t> century. </a:t>
            </a:r>
          </a:p>
          <a:p>
            <a:r>
              <a:rPr lang="en-US" dirty="0"/>
              <a:t>Collaboration between ALA, ABOS, and ARSL</a:t>
            </a:r>
          </a:p>
          <a:p>
            <a:endParaRPr lang="en-US" dirty="0"/>
          </a:p>
        </p:txBody>
      </p:sp>
      <p:sp>
        <p:nvSpPr>
          <p:cNvPr id="4" name="Slide Number Placeholder 3"/>
          <p:cNvSpPr>
            <a:spLocks noGrp="1"/>
          </p:cNvSpPr>
          <p:nvPr>
            <p:ph type="sldNum" sz="quarter" idx="10"/>
          </p:nvPr>
        </p:nvSpPr>
        <p:spPr/>
        <p:txBody>
          <a:bodyPr/>
          <a:lstStyle/>
          <a:p>
            <a:fld id="{A88C57A9-E290-40E2-A0AA-100B479B8D35}" type="slidenum">
              <a:rPr lang="en-US" smtClean="0"/>
              <a:t>12</a:t>
            </a:fld>
            <a:endParaRPr lang="en-US"/>
          </a:p>
        </p:txBody>
      </p:sp>
    </p:spTree>
    <p:extLst>
      <p:ext uri="{BB962C8B-B14F-4D97-AF65-F5344CB8AC3E}">
        <p14:creationId xmlns:p14="http://schemas.microsoft.com/office/powerpoint/2010/main" val="162253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B1AF13-93D5-49EE-B6ED-5788D43474E7}"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81503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B1AF13-93D5-49EE-B6ED-5788D43474E7}"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12832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B1AF13-93D5-49EE-B6ED-5788D43474E7}"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9B35A0-6777-4F83-9280-0A98D9E65F8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660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B1AF13-93D5-49EE-B6ED-5788D43474E7}"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2490065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B1AF13-93D5-49EE-B6ED-5788D43474E7}"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9B35A0-6777-4F83-9280-0A98D9E65F8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370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B1AF13-93D5-49EE-B6ED-5788D43474E7}"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3472354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B1AF13-93D5-49EE-B6ED-5788D43474E7}"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228978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B1AF13-93D5-49EE-B6ED-5788D43474E7}"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377284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B1AF13-93D5-49EE-B6ED-5788D43474E7}"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229564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B1AF13-93D5-49EE-B6ED-5788D43474E7}"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138187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B1AF13-93D5-49EE-B6ED-5788D43474E7}"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224955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B1AF13-93D5-49EE-B6ED-5788D43474E7}"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290385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B1AF13-93D5-49EE-B6ED-5788D43474E7}"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21821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1AF13-93D5-49EE-B6ED-5788D43474E7}"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310938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B1AF13-93D5-49EE-B6ED-5788D43474E7}"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384931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B1AF13-93D5-49EE-B6ED-5788D43474E7}"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9B35A0-6777-4F83-9280-0A98D9E65F8A}" type="slidenum">
              <a:rPr lang="en-US" smtClean="0"/>
              <a:t>‹#›</a:t>
            </a:fld>
            <a:endParaRPr lang="en-US"/>
          </a:p>
        </p:txBody>
      </p:sp>
    </p:spTree>
    <p:extLst>
      <p:ext uri="{BB962C8B-B14F-4D97-AF65-F5344CB8AC3E}">
        <p14:creationId xmlns:p14="http://schemas.microsoft.com/office/powerpoint/2010/main" val="258463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7B1AF13-93D5-49EE-B6ED-5788D43474E7}" type="datetimeFigureOut">
              <a:rPr lang="en-US" smtClean="0"/>
              <a:t>9/4/2018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59B35A0-6777-4F83-9280-0A98D9E65F8A}" type="slidenum">
              <a:rPr lang="en-US" smtClean="0"/>
              <a:t>‹#›</a:t>
            </a:fld>
            <a:endParaRPr lang="en-US"/>
          </a:p>
        </p:txBody>
      </p:sp>
    </p:spTree>
    <p:extLst>
      <p:ext uri="{BB962C8B-B14F-4D97-AF65-F5344CB8AC3E}">
        <p14:creationId xmlns:p14="http://schemas.microsoft.com/office/powerpoint/2010/main" val="98762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bookmobileday" TargetMode="External"/><Relationship Id="rId2" Type="http://schemas.openxmlformats.org/officeDocument/2006/relationships/hyperlink" Target="http://www.ala.org/aboutala/bookmobileday"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comments" Target="../comments/comment1.xml"/><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gif"/><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WIXwhXVvIl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C321-87A3-4392-A5B5-DA9FD62A0A00}"/>
              </a:ext>
            </a:extLst>
          </p:cNvPr>
          <p:cNvSpPr>
            <a:spLocks noGrp="1"/>
          </p:cNvSpPr>
          <p:nvPr>
            <p:ph type="ctrTitle"/>
          </p:nvPr>
        </p:nvSpPr>
        <p:spPr/>
        <p:txBody>
          <a:bodyPr>
            <a:normAutofit fontScale="90000"/>
          </a:bodyPr>
          <a:lstStyle/>
          <a:p>
            <a:r>
              <a:rPr lang="en-US" dirty="0"/>
              <a:t>An Introduction to the Office for Diversity, Literacy and Outreach Services and its Resources</a:t>
            </a:r>
            <a:br>
              <a:rPr lang="en-US" dirty="0"/>
            </a:br>
            <a:endParaRPr lang="en-US" dirty="0"/>
          </a:p>
        </p:txBody>
      </p:sp>
      <p:sp>
        <p:nvSpPr>
          <p:cNvPr id="3" name="Subtitle 2">
            <a:extLst>
              <a:ext uri="{FF2B5EF4-FFF2-40B4-BE49-F238E27FC236}">
                <a16:creationId xmlns:a16="http://schemas.microsoft.com/office/drawing/2014/main" id="{E313BA93-2D4C-44D8-8729-B7E3E7ED7593}"/>
              </a:ext>
            </a:extLst>
          </p:cNvPr>
          <p:cNvSpPr>
            <a:spLocks noGrp="1"/>
          </p:cNvSpPr>
          <p:nvPr>
            <p:ph type="subTitle" idx="1"/>
          </p:nvPr>
        </p:nvSpPr>
        <p:spPr/>
        <p:txBody>
          <a:bodyPr/>
          <a:lstStyle/>
          <a:p>
            <a:r>
              <a:rPr lang="en-US" dirty="0"/>
              <a:t>By Amber Hayes</a:t>
            </a:r>
          </a:p>
        </p:txBody>
      </p:sp>
      <p:pic>
        <p:nvPicPr>
          <p:cNvPr id="5" name="Picture 4" descr="A close up of a sign&#10;&#10;Description generated with very high confidence">
            <a:extLst>
              <a:ext uri="{FF2B5EF4-FFF2-40B4-BE49-F238E27FC236}">
                <a16:creationId xmlns:a16="http://schemas.microsoft.com/office/drawing/2014/main" id="{2865439F-FAE8-420D-9013-7057E14D2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40" y="5564124"/>
            <a:ext cx="3657600" cy="1028700"/>
          </a:xfrm>
          <a:prstGeom prst="rect">
            <a:avLst/>
          </a:prstGeom>
        </p:spPr>
      </p:pic>
    </p:spTree>
    <p:extLst>
      <p:ext uri="{BB962C8B-B14F-4D97-AF65-F5344CB8AC3E}">
        <p14:creationId xmlns:p14="http://schemas.microsoft.com/office/powerpoint/2010/main" val="292365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65DB8-80AB-4DF6-92EC-38C4D8DEFE67}"/>
              </a:ext>
            </a:extLst>
          </p:cNvPr>
          <p:cNvSpPr>
            <a:spLocks noGrp="1"/>
          </p:cNvSpPr>
          <p:nvPr>
            <p:ph type="title"/>
          </p:nvPr>
        </p:nvSpPr>
        <p:spPr>
          <a:xfrm>
            <a:off x="330506" y="543254"/>
            <a:ext cx="4129017" cy="1259894"/>
          </a:xfrm>
        </p:spPr>
        <p:txBody>
          <a:bodyPr>
            <a:normAutofit/>
          </a:bodyPr>
          <a:lstStyle/>
          <a:p>
            <a:pPr>
              <a:lnSpc>
                <a:spcPct val="90000"/>
              </a:lnSpc>
            </a:pPr>
            <a:r>
              <a:rPr lang="en-US" sz="2800" dirty="0"/>
              <a:t>American Dream Literacy Grant 10-Year Report</a:t>
            </a:r>
          </a:p>
        </p:txBody>
      </p:sp>
      <p:sp>
        <p:nvSpPr>
          <p:cNvPr id="20" name="Content Placeholder 9">
            <a:extLst>
              <a:ext uri="{FF2B5EF4-FFF2-40B4-BE49-F238E27FC236}">
                <a16:creationId xmlns:a16="http://schemas.microsoft.com/office/drawing/2014/main" id="{446AAC8E-E347-4588-AA13-41AADCB63A41}"/>
              </a:ext>
            </a:extLst>
          </p:cNvPr>
          <p:cNvSpPr>
            <a:spLocks noGrp="1"/>
          </p:cNvSpPr>
          <p:nvPr>
            <p:ph idx="1"/>
          </p:nvPr>
        </p:nvSpPr>
        <p:spPr>
          <a:xfrm>
            <a:off x="330506" y="2133600"/>
            <a:ext cx="3650278" cy="3759253"/>
          </a:xfrm>
        </p:spPr>
        <p:txBody>
          <a:bodyPr>
            <a:normAutofit/>
          </a:bodyPr>
          <a:lstStyle/>
          <a:p>
            <a:r>
              <a:rPr lang="en-US" dirty="0"/>
              <a:t>Provided by the Dollar General Literacy Foundation</a:t>
            </a:r>
          </a:p>
          <a:p>
            <a:r>
              <a:rPr lang="en-US" dirty="0"/>
              <a:t>188 libraries served in 33 states</a:t>
            </a:r>
          </a:p>
          <a:p>
            <a:r>
              <a:rPr lang="en-US" dirty="0"/>
              <a:t>6 rounds of grants</a:t>
            </a:r>
          </a:p>
          <a:p>
            <a:r>
              <a:rPr lang="en-US" dirty="0"/>
              <a:t>More than $1.5 million in grants</a:t>
            </a:r>
          </a:p>
        </p:txBody>
      </p:sp>
      <p:pic>
        <p:nvPicPr>
          <p:cNvPr id="21" name="Content Placeholder 4" descr="A screenshot of a person&#10;&#10;Description generated with very high confidence">
            <a:extLst>
              <a:ext uri="{FF2B5EF4-FFF2-40B4-BE49-F238E27FC236}">
                <a16:creationId xmlns:a16="http://schemas.microsoft.com/office/drawing/2014/main" id="{650CE2DD-49A2-4E16-8CB4-0467097DA888}"/>
              </a:ext>
            </a:extLst>
          </p:cNvPr>
          <p:cNvPicPr>
            <a:picLocks noChangeAspect="1"/>
          </p:cNvPicPr>
          <p:nvPr/>
        </p:nvPicPr>
        <p:blipFill rotWithShape="1">
          <a:blip r:embed="rId2">
            <a:extLst>
              <a:ext uri="{28A0092B-C50C-407E-A947-70E740481C1C}">
                <a14:useLocalDpi xmlns:a14="http://schemas.microsoft.com/office/drawing/2010/main" val="0"/>
              </a:ext>
            </a:extLst>
          </a:blip>
          <a:srcRect t="11707" r="1" b="19333"/>
          <a:stretch/>
        </p:blipFill>
        <p:spPr>
          <a:xfrm>
            <a:off x="4619543" y="4748"/>
            <a:ext cx="7572457" cy="6848504"/>
          </a:xfrm>
          <a:prstGeom prst="rect">
            <a:avLst/>
          </a:prstGeom>
        </p:spPr>
      </p:pic>
    </p:spTree>
    <p:extLst>
      <p:ext uri="{BB962C8B-B14F-4D97-AF65-F5344CB8AC3E}">
        <p14:creationId xmlns:p14="http://schemas.microsoft.com/office/powerpoint/2010/main" val="61147249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4098-19F5-4E6F-A2FC-BFD6537AD266}"/>
              </a:ext>
            </a:extLst>
          </p:cNvPr>
          <p:cNvSpPr>
            <a:spLocks noGrp="1"/>
          </p:cNvSpPr>
          <p:nvPr>
            <p:ph type="title"/>
          </p:nvPr>
        </p:nvSpPr>
        <p:spPr/>
        <p:txBody>
          <a:bodyPr/>
          <a:lstStyle/>
          <a:p>
            <a:r>
              <a:rPr lang="en-US" dirty="0"/>
              <a:t>National Bookmobile Day</a:t>
            </a:r>
          </a:p>
        </p:txBody>
      </p:sp>
      <p:pic>
        <p:nvPicPr>
          <p:cNvPr id="4" name="Picture 3">
            <a:extLst>
              <a:ext uri="{FF2B5EF4-FFF2-40B4-BE49-F238E27FC236}">
                <a16:creationId xmlns:a16="http://schemas.microsoft.com/office/drawing/2014/main" id="{B42CF31C-38C8-4825-861C-06F247FD943B}"/>
              </a:ext>
            </a:extLst>
          </p:cNvPr>
          <p:cNvPicPr>
            <a:picLocks noChangeAspect="1"/>
          </p:cNvPicPr>
          <p:nvPr/>
        </p:nvPicPr>
        <p:blipFill rotWithShape="1">
          <a:blip r:embed="rId2"/>
          <a:srcRect l="37545"/>
          <a:stretch/>
        </p:blipFill>
        <p:spPr>
          <a:xfrm>
            <a:off x="2592925" y="1905000"/>
            <a:ext cx="7138639" cy="3810000"/>
          </a:xfrm>
          <a:prstGeom prst="rect">
            <a:avLst/>
          </a:prstGeom>
        </p:spPr>
      </p:pic>
    </p:spTree>
    <p:extLst>
      <p:ext uri="{BB962C8B-B14F-4D97-AF65-F5344CB8AC3E}">
        <p14:creationId xmlns:p14="http://schemas.microsoft.com/office/powerpoint/2010/main" val="72415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E8BD9-17D7-40D9-B2CC-E71B95C43612}"/>
              </a:ext>
            </a:extLst>
          </p:cNvPr>
          <p:cNvSpPr>
            <a:spLocks noGrp="1"/>
          </p:cNvSpPr>
          <p:nvPr>
            <p:ph type="title"/>
          </p:nvPr>
        </p:nvSpPr>
        <p:spPr>
          <a:xfrm>
            <a:off x="649224" y="645106"/>
            <a:ext cx="3650279" cy="1259894"/>
          </a:xfrm>
        </p:spPr>
        <p:txBody>
          <a:bodyPr>
            <a:normAutofit/>
          </a:bodyPr>
          <a:lstStyle/>
          <a:p>
            <a:r>
              <a:rPr lang="en-US" dirty="0"/>
              <a:t>April 10, 2019</a:t>
            </a:r>
          </a:p>
        </p:txBody>
      </p:sp>
      <p:sp>
        <p:nvSpPr>
          <p:cNvPr id="3" name="Content Placeholder 2">
            <a:extLst>
              <a:ext uri="{FF2B5EF4-FFF2-40B4-BE49-F238E27FC236}">
                <a16:creationId xmlns:a16="http://schemas.microsoft.com/office/drawing/2014/main" id="{28FE2748-D0CB-4E6B-AB81-D1B3EF020A97}"/>
              </a:ext>
            </a:extLst>
          </p:cNvPr>
          <p:cNvSpPr>
            <a:spLocks noGrp="1"/>
          </p:cNvSpPr>
          <p:nvPr>
            <p:ph idx="1"/>
          </p:nvPr>
        </p:nvSpPr>
        <p:spPr>
          <a:xfrm>
            <a:off x="100362" y="2111298"/>
            <a:ext cx="4318460" cy="3759253"/>
          </a:xfrm>
        </p:spPr>
        <p:txBody>
          <a:bodyPr>
            <a:normAutofit/>
          </a:bodyPr>
          <a:lstStyle/>
          <a:p>
            <a:pPr marL="0" indent="0">
              <a:buNone/>
            </a:pPr>
            <a:r>
              <a:rPr lang="en-US" b="1" dirty="0"/>
              <a:t>National Bookmobile Day </a:t>
            </a:r>
            <a:r>
              <a:rPr lang="en-US" dirty="0"/>
              <a:t>is an opportunity for bookmobiles fans to make their support known—through thanking bookmobile staff, writing a letter or e-mail to their libraries, or voicing their support to community leaders.</a:t>
            </a:r>
          </a:p>
          <a:p>
            <a:pPr marL="0" indent="0">
              <a:buNone/>
            </a:pPr>
            <a:endParaRPr lang="en-US" dirty="0"/>
          </a:p>
          <a:p>
            <a:pPr marL="0" indent="0">
              <a:buNone/>
            </a:pPr>
            <a:r>
              <a:rPr lang="en-US" dirty="0"/>
              <a:t>Wednesday of National Library Week</a:t>
            </a:r>
          </a:p>
          <a:p>
            <a:pPr marL="0" indent="0">
              <a:buNone/>
            </a:pPr>
            <a:endParaRPr lang="en-US" dirty="0"/>
          </a:p>
          <a:p>
            <a:pPr marL="0" indent="0">
              <a:buNone/>
            </a:pPr>
            <a:r>
              <a:rPr lang="en-US" dirty="0"/>
              <a:t>In collaboration with ABOS and ARSL</a:t>
            </a:r>
          </a:p>
        </p:txBody>
      </p:sp>
      <p:pic>
        <p:nvPicPr>
          <p:cNvPr id="4" name="Picture 3">
            <a:extLst>
              <a:ext uri="{FF2B5EF4-FFF2-40B4-BE49-F238E27FC236}">
                <a16:creationId xmlns:a16="http://schemas.microsoft.com/office/drawing/2014/main" id="{7BF15E6C-17A0-4BFE-B823-0F6139581124}"/>
              </a:ext>
            </a:extLst>
          </p:cNvPr>
          <p:cNvPicPr>
            <a:picLocks noChangeAspect="1"/>
          </p:cNvPicPr>
          <p:nvPr/>
        </p:nvPicPr>
        <p:blipFill rotWithShape="1">
          <a:blip r:embed="rId3"/>
          <a:srcRect l="4432" r="12638" b="-2"/>
          <a:stretch/>
        </p:blipFill>
        <p:spPr>
          <a:xfrm>
            <a:off x="4619543" y="4748"/>
            <a:ext cx="7572457" cy="6848504"/>
          </a:xfrm>
          <a:prstGeom prst="rect">
            <a:avLst/>
          </a:prstGeom>
        </p:spPr>
      </p:pic>
    </p:spTree>
    <p:extLst>
      <p:ext uri="{BB962C8B-B14F-4D97-AF65-F5344CB8AC3E}">
        <p14:creationId xmlns:p14="http://schemas.microsoft.com/office/powerpoint/2010/main" val="11531807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B9B6-5920-4104-8924-9E8056A6F71B}"/>
              </a:ext>
            </a:extLst>
          </p:cNvPr>
          <p:cNvSpPr>
            <a:spLocks noGrp="1"/>
          </p:cNvSpPr>
          <p:nvPr>
            <p:ph type="title"/>
          </p:nvPr>
        </p:nvSpPr>
        <p:spPr>
          <a:xfrm>
            <a:off x="2592925" y="624110"/>
            <a:ext cx="8911687" cy="1280890"/>
          </a:xfrm>
        </p:spPr>
        <p:txBody>
          <a:bodyPr/>
          <a:lstStyle/>
          <a:p>
            <a:r>
              <a:rPr lang="en-US" dirty="0"/>
              <a:t>Get involved</a:t>
            </a:r>
          </a:p>
        </p:txBody>
      </p:sp>
      <p:sp>
        <p:nvSpPr>
          <p:cNvPr id="3" name="Content Placeholder 2">
            <a:extLst>
              <a:ext uri="{FF2B5EF4-FFF2-40B4-BE49-F238E27FC236}">
                <a16:creationId xmlns:a16="http://schemas.microsoft.com/office/drawing/2014/main" id="{CA84A8DA-B629-4E18-B90B-8BF3FBB87005}"/>
              </a:ext>
            </a:extLst>
          </p:cNvPr>
          <p:cNvSpPr>
            <a:spLocks noGrp="1"/>
          </p:cNvSpPr>
          <p:nvPr>
            <p:ph idx="1"/>
          </p:nvPr>
        </p:nvSpPr>
        <p:spPr>
          <a:xfrm>
            <a:off x="2589212" y="1540189"/>
            <a:ext cx="8915400" cy="3777622"/>
          </a:xfrm>
        </p:spPr>
        <p:txBody>
          <a:bodyPr/>
          <a:lstStyle/>
          <a:p>
            <a:r>
              <a:rPr lang="en-US" dirty="0">
                <a:hlinkClick r:id="rId2"/>
              </a:rPr>
              <a:t>http://www.ala.org/aboutala/bookmobileday</a:t>
            </a:r>
            <a:endParaRPr lang="en-US" dirty="0"/>
          </a:p>
          <a:p>
            <a:r>
              <a:rPr lang="en-US" dirty="0">
                <a:hlinkClick r:id="rId3"/>
              </a:rPr>
              <a:t>https://www.facebook.com/bookmobileday</a:t>
            </a:r>
            <a:endParaRPr lang="en-US" dirty="0"/>
          </a:p>
          <a:p>
            <a:r>
              <a:rPr lang="en-US" dirty="0"/>
              <a:t>#BookMobileDay2019</a:t>
            </a:r>
          </a:p>
          <a:p>
            <a:r>
              <a:rPr lang="en-US" dirty="0"/>
              <a:t>#</a:t>
            </a:r>
            <a:r>
              <a:rPr lang="en-US" dirty="0" err="1"/>
              <a:t>NationalLibraryWeek</a:t>
            </a:r>
            <a:endParaRPr lang="en-US" dirty="0"/>
          </a:p>
          <a:p>
            <a:r>
              <a:rPr lang="en-US" dirty="0"/>
              <a:t>#</a:t>
            </a:r>
            <a:r>
              <a:rPr lang="en-US" dirty="0" err="1"/>
              <a:t>BookMobile</a:t>
            </a:r>
            <a:endParaRPr lang="en-US" dirty="0"/>
          </a:p>
        </p:txBody>
      </p:sp>
      <p:pic>
        <p:nvPicPr>
          <p:cNvPr id="5" name="Picture 4" descr="A group of people in a room&#10;&#10;Description generated with very high confidence">
            <a:extLst>
              <a:ext uri="{FF2B5EF4-FFF2-40B4-BE49-F238E27FC236}">
                <a16:creationId xmlns:a16="http://schemas.microsoft.com/office/drawing/2014/main" id="{581BA498-2158-414F-97C3-6E9E685FB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071" y="3779393"/>
            <a:ext cx="7766929" cy="3076835"/>
          </a:xfrm>
          <a:prstGeom prst="rect">
            <a:avLst/>
          </a:prstGeom>
        </p:spPr>
      </p:pic>
    </p:spTree>
    <p:extLst>
      <p:ext uri="{BB962C8B-B14F-4D97-AF65-F5344CB8AC3E}">
        <p14:creationId xmlns:p14="http://schemas.microsoft.com/office/powerpoint/2010/main" val="247564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5"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6"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7"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8"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9"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0"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1"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2"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3"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5"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6"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8" name="Group 107">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9"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0"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1"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2"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3"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4"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5"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6"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7"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8"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9"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0"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2" name="Rectangle 121">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4"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6" name="Rectangle 125">
            <a:extLst>
              <a:ext uri="{FF2B5EF4-FFF2-40B4-BE49-F238E27FC236}">
                <a16:creationId xmlns:a16="http://schemas.microsoft.com/office/drawing/2014/main" id="{B7961235-F42C-4C83-B51B-7416382FB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54A09A1-AE33-4C84-B62F-DC061FD56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C7BC3F-E55F-4517-AC84-00B3AD3716FD}"/>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sz="4000">
                <a:solidFill>
                  <a:srgbClr val="FEFFFF"/>
                </a:solidFill>
              </a:rPr>
              <a:t>Questions? </a:t>
            </a:r>
          </a:p>
        </p:txBody>
      </p:sp>
      <p:pic>
        <p:nvPicPr>
          <p:cNvPr id="5" name="Picture 4" descr="A close up of a sign&#10;&#10;Description generated with very high confidence">
            <a:extLst>
              <a:ext uri="{FF2B5EF4-FFF2-40B4-BE49-F238E27FC236}">
                <a16:creationId xmlns:a16="http://schemas.microsoft.com/office/drawing/2014/main" id="{C2E4100F-2D9E-438B-9E42-AB7390B17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882" y="2103076"/>
            <a:ext cx="4153750" cy="1168242"/>
          </a:xfrm>
          <a:prstGeom prst="rect">
            <a:avLst/>
          </a:prstGeom>
        </p:spPr>
      </p:pic>
      <p:sp>
        <p:nvSpPr>
          <p:cNvPr id="130" name="Freeform 27">
            <a:extLst>
              <a:ext uri="{FF2B5EF4-FFF2-40B4-BE49-F238E27FC236}">
                <a16:creationId xmlns:a16="http://schemas.microsoft.com/office/drawing/2014/main" id="{D62F2749-B982-4ADE-B1EF-679002587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US"/>
          </a:p>
        </p:txBody>
      </p:sp>
      <p:pic>
        <p:nvPicPr>
          <p:cNvPr id="4" name="Picture 3" descr="A group of people standing in front of a truck&#10;&#10;Description generated with very high confidence">
            <a:extLst>
              <a:ext uri="{FF2B5EF4-FFF2-40B4-BE49-F238E27FC236}">
                <a16:creationId xmlns:a16="http://schemas.microsoft.com/office/drawing/2014/main" id="{07AA0913-D7B7-4E8E-B63D-C5AE49306F6D}"/>
              </a:ext>
            </a:extLst>
          </p:cNvPr>
          <p:cNvPicPr>
            <a:picLocks noChangeAspect="1"/>
          </p:cNvPicPr>
          <p:nvPr/>
        </p:nvPicPr>
        <p:blipFill rotWithShape="1">
          <a:blip r:embed="rId3">
            <a:extLst/>
          </a:blip>
          <a:srcRect t="12109"/>
          <a:stretch/>
        </p:blipFill>
        <p:spPr>
          <a:xfrm>
            <a:off x="7019757" y="3586682"/>
            <a:ext cx="4926708" cy="2771286"/>
          </a:xfrm>
          <a:prstGeom prst="rect">
            <a:avLst/>
          </a:prstGeom>
          <a:solidFill>
            <a:schemeClr val="accent1">
              <a:alpha val="98000"/>
            </a:schemeClr>
          </a:solidFill>
        </p:spPr>
      </p:pic>
    </p:spTree>
    <p:extLst>
      <p:ext uri="{BB962C8B-B14F-4D97-AF65-F5344CB8AC3E}">
        <p14:creationId xmlns:p14="http://schemas.microsoft.com/office/powerpoint/2010/main" val="4311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0" name="Rectangle 9">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C144E-35EA-4D04-AD90-7A31F85CE581}"/>
              </a:ext>
            </a:extLst>
          </p:cNvPr>
          <p:cNvSpPr>
            <a:spLocks noGrp="1"/>
          </p:cNvSpPr>
          <p:nvPr>
            <p:ph type="title"/>
          </p:nvPr>
        </p:nvSpPr>
        <p:spPr>
          <a:xfrm>
            <a:off x="1794897" y="624110"/>
            <a:ext cx="9712998" cy="1280890"/>
          </a:xfrm>
        </p:spPr>
        <p:txBody>
          <a:bodyPr>
            <a:normAutofit/>
          </a:bodyPr>
          <a:lstStyle/>
          <a:p>
            <a:r>
              <a:rPr lang="en-US"/>
              <a:t>What we’re talking about today</a:t>
            </a:r>
            <a:endParaRPr lang="en-US" dirty="0"/>
          </a:p>
        </p:txBody>
      </p:sp>
      <p:sp>
        <p:nvSpPr>
          <p:cNvPr id="41" name="Rectangle 11">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BDA4D323-4321-40B8-9ABC-48FCC8F6E4E5}"/>
              </a:ext>
            </a:extLst>
          </p:cNvPr>
          <p:cNvGraphicFramePr>
            <a:graphicFrameLocks noGrp="1"/>
          </p:cNvGraphicFramePr>
          <p:nvPr>
            <p:ph idx="1"/>
            <p:extLst>
              <p:ext uri="{D42A27DB-BD31-4B8C-83A1-F6EECF244321}">
                <p14:modId xmlns:p14="http://schemas.microsoft.com/office/powerpoint/2010/main" val="1351155765"/>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183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E2B6-65AC-43CD-9793-3BFFA15B3C67}"/>
              </a:ext>
            </a:extLst>
          </p:cNvPr>
          <p:cNvSpPr>
            <a:spLocks noGrp="1"/>
          </p:cNvSpPr>
          <p:nvPr>
            <p:ph type="title"/>
          </p:nvPr>
        </p:nvSpPr>
        <p:spPr>
          <a:xfrm>
            <a:off x="1687669" y="624110"/>
            <a:ext cx="4137059" cy="1280890"/>
          </a:xfrm>
        </p:spPr>
        <p:txBody>
          <a:bodyPr>
            <a:normAutofit/>
          </a:bodyPr>
          <a:lstStyle/>
          <a:p>
            <a:r>
              <a:rPr lang="en-US" sz="3200"/>
              <a:t>An Introduction to ODLOS</a:t>
            </a:r>
          </a:p>
        </p:txBody>
      </p:sp>
      <p:sp>
        <p:nvSpPr>
          <p:cNvPr id="3" name="Content Placeholder 2">
            <a:extLst>
              <a:ext uri="{FF2B5EF4-FFF2-40B4-BE49-F238E27FC236}">
                <a16:creationId xmlns:a16="http://schemas.microsoft.com/office/drawing/2014/main" id="{4D1CBF88-C341-46B4-9804-AB1C9B71E01F}"/>
              </a:ext>
            </a:extLst>
          </p:cNvPr>
          <p:cNvSpPr>
            <a:spLocks noGrp="1"/>
          </p:cNvSpPr>
          <p:nvPr>
            <p:ph idx="1"/>
          </p:nvPr>
        </p:nvSpPr>
        <p:spPr>
          <a:xfrm>
            <a:off x="1683956" y="2133600"/>
            <a:ext cx="4140772" cy="3777622"/>
          </a:xfrm>
        </p:spPr>
        <p:txBody>
          <a:bodyPr>
            <a:normAutofit/>
          </a:bodyPr>
          <a:lstStyle/>
          <a:p>
            <a:pPr marL="0" indent="0">
              <a:lnSpc>
                <a:spcPct val="90000"/>
              </a:lnSpc>
              <a:buNone/>
            </a:pPr>
            <a:r>
              <a:rPr lang="en-US" sz="1600">
                <a:solidFill>
                  <a:srgbClr val="000000"/>
                </a:solidFill>
              </a:rPr>
              <a:t>The ALA Office for Diversity, Literacy, and Outreach Services supports library and information science workers in creating responsible and all-inclusive spaces that serve and represent the entire community. To accomplish this, we decenter power and privilege by facilitating conversations around access and identity as they impact the profession and those we serve. We use a social justice framework to inform library and information science workers' development of resources. We strive to create an association culture where these concerns are incorporated into everybody's everyday work.</a:t>
            </a:r>
          </a:p>
        </p:txBody>
      </p:sp>
      <p:pic>
        <p:nvPicPr>
          <p:cNvPr id="5" name="Picture 4" descr="A close up of a logo&#10;&#10;Description generated with high confidence">
            <a:extLst>
              <a:ext uri="{FF2B5EF4-FFF2-40B4-BE49-F238E27FC236}">
                <a16:creationId xmlns:a16="http://schemas.microsoft.com/office/drawing/2014/main" id="{C1AFDB6C-EE2E-490F-A9A9-4F9CD34A3F77}"/>
              </a:ext>
            </a:extLst>
          </p:cNvPr>
          <p:cNvPicPr>
            <a:picLocks noChangeAspect="1"/>
          </p:cNvPicPr>
          <p:nvPr/>
        </p:nvPicPr>
        <p:blipFill rotWithShape="1">
          <a:blip r:embed="rId2">
            <a:extLst>
              <a:ext uri="{28A0092B-C50C-407E-A947-70E740481C1C}">
                <a14:useLocalDpi xmlns:a14="http://schemas.microsoft.com/office/drawing/2010/main" val="0"/>
              </a:ext>
            </a:extLst>
          </a:blip>
          <a:srcRect r="5987" b="3"/>
          <a:stretch/>
        </p:blipFill>
        <p:spPr>
          <a:xfrm>
            <a:off x="6091916" y="645106"/>
            <a:ext cx="5451627" cy="5247747"/>
          </a:xfrm>
          <a:prstGeom prst="rect">
            <a:avLst/>
          </a:prstGeom>
        </p:spPr>
      </p:pic>
    </p:spTree>
    <p:extLst>
      <p:ext uri="{BB962C8B-B14F-4D97-AF65-F5344CB8AC3E}">
        <p14:creationId xmlns:p14="http://schemas.microsoft.com/office/powerpoint/2010/main" val="57290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4" name="Rectangle 9">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11">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group of people posing for the camera&#10;&#10;Description generated with very high confidence">
            <a:extLst>
              <a:ext uri="{FF2B5EF4-FFF2-40B4-BE49-F238E27FC236}">
                <a16:creationId xmlns:a16="http://schemas.microsoft.com/office/drawing/2014/main" id="{E5818BE8-0651-4385-8D8E-FB5EAE6E63A7}"/>
              </a:ext>
            </a:extLst>
          </p:cNvPr>
          <p:cNvPicPr>
            <a:picLocks noChangeAspect="1"/>
          </p:cNvPicPr>
          <p:nvPr/>
        </p:nvPicPr>
        <p:blipFill rotWithShape="1">
          <a:blip r:embed="rId2">
            <a:extLst>
              <a:ext uri="{28A0092B-C50C-407E-A947-70E740481C1C}">
                <a14:useLocalDpi xmlns:a14="http://schemas.microsoft.com/office/drawing/2010/main" val="0"/>
              </a:ext>
            </a:extLst>
          </a:blip>
          <a:srcRect l="30790" r="30642" b="-1"/>
          <a:stretch/>
        </p:blipFill>
        <p:spPr>
          <a:xfrm>
            <a:off x="8229598" y="-2"/>
            <a:ext cx="3962401" cy="6857990"/>
          </a:xfrm>
          <a:prstGeom prst="rect">
            <a:avLst/>
          </a:prstGeom>
        </p:spPr>
      </p:pic>
      <p:sp>
        <p:nvSpPr>
          <p:cNvPr id="14"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CD4C6EC-EB25-447B-9A1F-6071215486E9}"/>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What we do </a:t>
            </a:r>
          </a:p>
        </p:txBody>
      </p:sp>
      <p:sp>
        <p:nvSpPr>
          <p:cNvPr id="3" name="Content Placeholder 2">
            <a:extLst>
              <a:ext uri="{FF2B5EF4-FFF2-40B4-BE49-F238E27FC236}">
                <a16:creationId xmlns:a16="http://schemas.microsoft.com/office/drawing/2014/main" id="{618380D3-9A6E-45A1-9895-03C4933E4033}"/>
              </a:ext>
            </a:extLst>
          </p:cNvPr>
          <p:cNvSpPr>
            <a:spLocks noGrp="1"/>
          </p:cNvSpPr>
          <p:nvPr>
            <p:ph idx="1"/>
          </p:nvPr>
        </p:nvSpPr>
        <p:spPr>
          <a:xfrm>
            <a:off x="541866" y="2032000"/>
            <a:ext cx="7145867" cy="3879222"/>
          </a:xfrm>
        </p:spPr>
        <p:txBody>
          <a:bodyPr>
            <a:normAutofit/>
          </a:bodyPr>
          <a:lstStyle/>
          <a:p>
            <a:r>
              <a:rPr lang="en-US">
                <a:solidFill>
                  <a:srgbClr val="FEFFFF"/>
                </a:solidFill>
              </a:rPr>
              <a:t>Roundtables</a:t>
            </a:r>
          </a:p>
          <a:p>
            <a:r>
              <a:rPr lang="en-US">
                <a:solidFill>
                  <a:srgbClr val="FEFFFF"/>
                </a:solidFill>
              </a:rPr>
              <a:t>Diversity Literacy Grant</a:t>
            </a:r>
          </a:p>
          <a:p>
            <a:r>
              <a:rPr lang="en-US">
                <a:solidFill>
                  <a:srgbClr val="FEFFFF"/>
                </a:solidFill>
              </a:rPr>
              <a:t>American Dream Literacy Initiative</a:t>
            </a:r>
          </a:p>
          <a:p>
            <a:r>
              <a:rPr lang="en-US">
                <a:solidFill>
                  <a:srgbClr val="FEFFFF"/>
                </a:solidFill>
              </a:rPr>
              <a:t>Book Awards</a:t>
            </a:r>
          </a:p>
          <a:p>
            <a:r>
              <a:rPr lang="en-US">
                <a:solidFill>
                  <a:srgbClr val="FEFFFF"/>
                </a:solidFill>
              </a:rPr>
              <a:t>Spectrum Scholarship program</a:t>
            </a:r>
          </a:p>
          <a:p>
            <a:r>
              <a:rPr lang="en-US">
                <a:solidFill>
                  <a:srgbClr val="FEFFFF"/>
                </a:solidFill>
              </a:rPr>
              <a:t>Outreach toolkits</a:t>
            </a:r>
          </a:p>
          <a:p>
            <a:r>
              <a:rPr lang="en-US">
                <a:solidFill>
                  <a:srgbClr val="FEFFFF"/>
                </a:solidFill>
              </a:rPr>
              <a:t>Consultations</a:t>
            </a:r>
          </a:p>
          <a:p>
            <a:r>
              <a:rPr lang="en-US">
                <a:solidFill>
                  <a:srgbClr val="FEFFFF"/>
                </a:solidFill>
              </a:rPr>
              <a:t>Webinars</a:t>
            </a:r>
          </a:p>
          <a:p>
            <a:r>
              <a:rPr lang="en-US">
                <a:solidFill>
                  <a:srgbClr val="FEFFFF"/>
                </a:solidFill>
              </a:rPr>
              <a:t>Workshops</a:t>
            </a:r>
          </a:p>
          <a:p>
            <a:endParaRPr lang="en-US">
              <a:solidFill>
                <a:srgbClr val="FEFFFF"/>
              </a:solidFill>
            </a:endParaRPr>
          </a:p>
        </p:txBody>
      </p:sp>
    </p:spTree>
    <p:extLst>
      <p:ext uri="{BB962C8B-B14F-4D97-AF65-F5344CB8AC3E}">
        <p14:creationId xmlns:p14="http://schemas.microsoft.com/office/powerpoint/2010/main" val="268554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CC6-397F-4743-8B16-45EFFEFB89F7}"/>
              </a:ext>
            </a:extLst>
          </p:cNvPr>
          <p:cNvSpPr>
            <a:spLocks noGrp="1"/>
          </p:cNvSpPr>
          <p:nvPr>
            <p:ph type="title"/>
          </p:nvPr>
        </p:nvSpPr>
        <p:spPr/>
        <p:txBody>
          <a:bodyPr/>
          <a:lstStyle/>
          <a:p>
            <a:r>
              <a:rPr lang="en-US" dirty="0"/>
              <a:t>Affiliates</a:t>
            </a:r>
          </a:p>
        </p:txBody>
      </p:sp>
      <p:pic>
        <p:nvPicPr>
          <p:cNvPr id="22" name="Content Placeholder 21">
            <a:extLst>
              <a:ext uri="{FF2B5EF4-FFF2-40B4-BE49-F238E27FC236}">
                <a16:creationId xmlns:a16="http://schemas.microsoft.com/office/drawing/2014/main" id="{78143EF5-9061-401A-B8A7-F56B385CAB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02992" y="1664676"/>
            <a:ext cx="4239167" cy="4239167"/>
          </a:xfrm>
        </p:spPr>
      </p:pic>
      <p:pic>
        <p:nvPicPr>
          <p:cNvPr id="26" name="Picture 25" descr="A picture containing clipart&#10;&#10;Description generated with very high confidence">
            <a:extLst>
              <a:ext uri="{FF2B5EF4-FFF2-40B4-BE49-F238E27FC236}">
                <a16:creationId xmlns:a16="http://schemas.microsoft.com/office/drawing/2014/main" id="{C7510A58-578D-4951-8E21-C77C9D958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111" y="2460284"/>
            <a:ext cx="4762500" cy="2647950"/>
          </a:xfrm>
          <a:prstGeom prst="rect">
            <a:avLst/>
          </a:prstGeom>
        </p:spPr>
      </p:pic>
    </p:spTree>
    <p:extLst>
      <p:ext uri="{BB962C8B-B14F-4D97-AF65-F5344CB8AC3E}">
        <p14:creationId xmlns:p14="http://schemas.microsoft.com/office/powerpoint/2010/main" val="193819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9E65-D526-4969-A83F-1F9416DB2103}"/>
              </a:ext>
            </a:extLst>
          </p:cNvPr>
          <p:cNvSpPr>
            <a:spLocks noGrp="1"/>
          </p:cNvSpPr>
          <p:nvPr>
            <p:ph type="title"/>
          </p:nvPr>
        </p:nvSpPr>
        <p:spPr>
          <a:xfrm>
            <a:off x="2592925" y="624110"/>
            <a:ext cx="8911687" cy="1280890"/>
          </a:xfrm>
        </p:spPr>
        <p:txBody>
          <a:bodyPr/>
          <a:lstStyle/>
          <a:p>
            <a:r>
              <a:rPr lang="en-US" dirty="0"/>
              <a:t>ODLOS Staff</a:t>
            </a:r>
          </a:p>
        </p:txBody>
      </p:sp>
      <p:sp>
        <p:nvSpPr>
          <p:cNvPr id="3" name="Content Placeholder 2">
            <a:extLst>
              <a:ext uri="{FF2B5EF4-FFF2-40B4-BE49-F238E27FC236}">
                <a16:creationId xmlns:a16="http://schemas.microsoft.com/office/drawing/2014/main" id="{0F64351B-9955-46D7-A173-75DE369BD0C5}"/>
              </a:ext>
            </a:extLst>
          </p:cNvPr>
          <p:cNvSpPr>
            <a:spLocks noGrp="1"/>
          </p:cNvSpPr>
          <p:nvPr>
            <p:ph idx="1"/>
          </p:nvPr>
        </p:nvSpPr>
        <p:spPr>
          <a:xfrm>
            <a:off x="2589212" y="1667256"/>
            <a:ext cx="8915400" cy="3777622"/>
          </a:xfrm>
        </p:spPr>
        <p:txBody>
          <a:bodyPr/>
          <a:lstStyle/>
          <a:p>
            <a:r>
              <a:rPr lang="en-US" b="1" dirty="0"/>
              <a:t>Jody Gray </a:t>
            </a:r>
            <a:r>
              <a:rPr lang="en-US" dirty="0"/>
              <a:t>– Director of the Office for Diversity Literacy and Outreach Services </a:t>
            </a:r>
          </a:p>
          <a:p>
            <a:r>
              <a:rPr lang="en-US" b="1" dirty="0"/>
              <a:t>Gwendolyn Prellwitz </a:t>
            </a:r>
            <a:r>
              <a:rPr lang="en-US" dirty="0"/>
              <a:t>–</a:t>
            </a:r>
            <a:r>
              <a:rPr lang="en-US" b="1" dirty="0"/>
              <a:t> </a:t>
            </a:r>
            <a:r>
              <a:rPr lang="en-US" dirty="0"/>
              <a:t>Assistant Director for Recruitment and Retention</a:t>
            </a:r>
          </a:p>
          <a:p>
            <a:r>
              <a:rPr lang="en-US" b="1" dirty="0"/>
              <a:t>Kristin Lahurd </a:t>
            </a:r>
            <a:r>
              <a:rPr lang="en-US" dirty="0"/>
              <a:t>–</a:t>
            </a:r>
            <a:r>
              <a:rPr lang="en-US" b="1" dirty="0"/>
              <a:t> </a:t>
            </a:r>
            <a:r>
              <a:rPr lang="en-US" dirty="0"/>
              <a:t>Assistant Director for Literacy and Continuing Education</a:t>
            </a:r>
          </a:p>
          <a:p>
            <a:r>
              <a:rPr lang="en-US" b="1" dirty="0"/>
              <a:t>Amber Hayes </a:t>
            </a:r>
            <a:r>
              <a:rPr lang="en-US" dirty="0"/>
              <a:t>–</a:t>
            </a:r>
            <a:r>
              <a:rPr lang="en-US" b="1" dirty="0"/>
              <a:t> </a:t>
            </a:r>
            <a:r>
              <a:rPr lang="en-US" dirty="0"/>
              <a:t>Outreach and Communications Program Officer</a:t>
            </a:r>
          </a:p>
          <a:p>
            <a:r>
              <a:rPr lang="en-US" b="1" dirty="0"/>
              <a:t>Briana Jarnagin </a:t>
            </a:r>
            <a:r>
              <a:rPr lang="en-US" dirty="0"/>
              <a:t>–</a:t>
            </a:r>
            <a:r>
              <a:rPr lang="en-US" b="1" dirty="0"/>
              <a:t> </a:t>
            </a:r>
            <a:r>
              <a:rPr lang="en-US" dirty="0"/>
              <a:t>Member Services Assistant</a:t>
            </a:r>
          </a:p>
          <a:p>
            <a:endParaRPr lang="en-US" i="1" dirty="0"/>
          </a:p>
        </p:txBody>
      </p:sp>
      <p:pic>
        <p:nvPicPr>
          <p:cNvPr id="1026" name="Picture 2" descr="Kristin Lahurd">
            <a:extLst>
              <a:ext uri="{FF2B5EF4-FFF2-40B4-BE49-F238E27FC236}">
                <a16:creationId xmlns:a16="http://schemas.microsoft.com/office/drawing/2014/main" id="{1B830E42-4689-46CE-80AE-4D4001C05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735" y="4756090"/>
            <a:ext cx="1819577" cy="181957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Jody Gray">
            <a:extLst>
              <a:ext uri="{FF2B5EF4-FFF2-40B4-BE49-F238E27FC236}">
                <a16:creationId xmlns:a16="http://schemas.microsoft.com/office/drawing/2014/main" id="{902B644F-9F42-4DD4-93F2-859D74FE6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48" y="4787087"/>
            <a:ext cx="1912898" cy="191289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462EFAB-8F43-49EA-9E26-4A4C266875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08763" y="4756090"/>
            <a:ext cx="1912897" cy="191289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Briana Jarnagin">
            <a:extLst>
              <a:ext uri="{FF2B5EF4-FFF2-40B4-BE49-F238E27FC236}">
                <a16:creationId xmlns:a16="http://schemas.microsoft.com/office/drawing/2014/main" id="{A7A3397E-2F40-4A23-B11C-06FC741EE2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3685" y="4709432"/>
            <a:ext cx="1912898" cy="191289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62454FDC-AFA2-477C-A35F-9E431CC0E6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54271" y="4802749"/>
            <a:ext cx="1967062" cy="181957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1085-37D3-4F21-A83C-A2DEA4BFA855}"/>
              </a:ext>
            </a:extLst>
          </p:cNvPr>
          <p:cNvSpPr>
            <a:spLocks noGrp="1"/>
          </p:cNvSpPr>
          <p:nvPr>
            <p:ph type="title"/>
          </p:nvPr>
        </p:nvSpPr>
        <p:spPr/>
        <p:txBody>
          <a:bodyPr/>
          <a:lstStyle/>
          <a:p>
            <a:r>
              <a:rPr lang="en-US" dirty="0"/>
              <a:t>Outreach Toolkits</a:t>
            </a:r>
          </a:p>
        </p:txBody>
      </p:sp>
      <p:pic>
        <p:nvPicPr>
          <p:cNvPr id="2050" name="Picture 2" descr="Extending Our Reach: Reducing Homelessness Through Library Engagement website banner">
            <a:extLst>
              <a:ext uri="{FF2B5EF4-FFF2-40B4-BE49-F238E27FC236}">
                <a16:creationId xmlns:a16="http://schemas.microsoft.com/office/drawing/2014/main" id="{CD06C346-3021-4460-A12E-B651B090E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06" y="1353975"/>
            <a:ext cx="2237007" cy="1822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93BA02-269B-4658-8D67-F0C68D50AFCD}"/>
              </a:ext>
            </a:extLst>
          </p:cNvPr>
          <p:cNvSpPr txBox="1"/>
          <p:nvPr/>
        </p:nvSpPr>
        <p:spPr>
          <a:xfrm>
            <a:off x="6249900" y="5204243"/>
            <a:ext cx="5942100" cy="338554"/>
          </a:xfrm>
          <a:prstGeom prst="rect">
            <a:avLst/>
          </a:prstGeom>
          <a:noFill/>
        </p:spPr>
        <p:txBody>
          <a:bodyPr wrap="square" rtlCol="0">
            <a:spAutoFit/>
          </a:bodyPr>
          <a:lstStyle/>
          <a:p>
            <a:r>
              <a:rPr lang="en-US" sz="1600" b="1" dirty="0"/>
              <a:t>http://www.ala.org/aboutala/offices/diversity/initiatives</a:t>
            </a:r>
          </a:p>
        </p:txBody>
      </p:sp>
      <p:pic>
        <p:nvPicPr>
          <p:cNvPr id="2052" name="Picture 4" descr="mobile services handbook">
            <a:extLst>
              <a:ext uri="{FF2B5EF4-FFF2-40B4-BE49-F238E27FC236}">
                <a16:creationId xmlns:a16="http://schemas.microsoft.com/office/drawing/2014/main" id="{E90A785E-F591-47FE-A4C4-3106ADB55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2175" y="1390709"/>
            <a:ext cx="19240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to Serve the World @ your library">
            <a:extLst>
              <a:ext uri="{FF2B5EF4-FFF2-40B4-BE49-F238E27FC236}">
                <a16:creationId xmlns:a16="http://schemas.microsoft.com/office/drawing/2014/main" id="{1E6D88F8-3020-4576-B99B-13BD6A07C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377" y="4769695"/>
            <a:ext cx="3367759" cy="18114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eys to Engaging Older Adults">
            <a:extLst>
              <a:ext uri="{FF2B5EF4-FFF2-40B4-BE49-F238E27FC236}">
                <a16:creationId xmlns:a16="http://schemas.microsoft.com/office/drawing/2014/main" id="{1B2A9A2E-4B01-49A5-880F-61BAA0467E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4377" y="3037170"/>
            <a:ext cx="3367760" cy="164923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iteracy for All: Adult Literacy @ your library toolkit">
            <a:extLst>
              <a:ext uri="{FF2B5EF4-FFF2-40B4-BE49-F238E27FC236}">
                <a16:creationId xmlns:a16="http://schemas.microsoft.com/office/drawing/2014/main" id="{211BDA23-58BC-4843-988D-619EE14270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240" y="1390709"/>
            <a:ext cx="3367760" cy="156039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mall but powerful guide to building support for your rural library title page">
            <a:extLst>
              <a:ext uri="{FF2B5EF4-FFF2-40B4-BE49-F238E27FC236}">
                <a16:creationId xmlns:a16="http://schemas.microsoft.com/office/drawing/2014/main" id="{0AA8A2F5-40B0-41CD-A1E5-A6C0E05444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605" y="3232772"/>
            <a:ext cx="2237007" cy="2237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0356F2F-704B-407C-8B8B-FA7471571241}"/>
              </a:ext>
            </a:extLst>
          </p:cNvPr>
          <p:cNvPicPr>
            <a:picLocks noChangeAspect="1"/>
          </p:cNvPicPr>
          <p:nvPr/>
        </p:nvPicPr>
        <p:blipFill>
          <a:blip r:embed="rId9"/>
          <a:stretch>
            <a:fillRect/>
          </a:stretch>
        </p:blipFill>
        <p:spPr>
          <a:xfrm>
            <a:off x="6249900" y="1390709"/>
            <a:ext cx="2238375" cy="2857500"/>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77D03642-4DF0-49CF-B6AE-8596E0A907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448" y="5528452"/>
            <a:ext cx="2220164" cy="1427037"/>
          </a:xfrm>
          <a:prstGeom prst="rect">
            <a:avLst/>
          </a:prstGeom>
        </p:spPr>
      </p:pic>
    </p:spTree>
    <p:extLst>
      <p:ext uri="{BB962C8B-B14F-4D97-AF65-F5344CB8AC3E}">
        <p14:creationId xmlns:p14="http://schemas.microsoft.com/office/powerpoint/2010/main" val="267131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807A-F113-4397-B34D-FA901A459E19}"/>
              </a:ext>
            </a:extLst>
          </p:cNvPr>
          <p:cNvSpPr>
            <a:spLocks noGrp="1"/>
          </p:cNvSpPr>
          <p:nvPr>
            <p:ph type="title"/>
          </p:nvPr>
        </p:nvSpPr>
        <p:spPr>
          <a:xfrm>
            <a:off x="2592925" y="624110"/>
            <a:ext cx="8911687" cy="893794"/>
          </a:xfrm>
        </p:spPr>
        <p:txBody>
          <a:bodyPr/>
          <a:lstStyle/>
          <a:p>
            <a:r>
              <a:rPr lang="en-US" dirty="0"/>
              <a:t>Upcoming Toolkits</a:t>
            </a:r>
          </a:p>
        </p:txBody>
      </p:sp>
      <p:pic>
        <p:nvPicPr>
          <p:cNvPr id="5" name="Content Placeholder 4" descr="A close up of a sign&#10;&#10;Description generated with very high confidence">
            <a:extLst>
              <a:ext uri="{FF2B5EF4-FFF2-40B4-BE49-F238E27FC236}">
                <a16:creationId xmlns:a16="http://schemas.microsoft.com/office/drawing/2014/main" id="{0D5DDCCC-2E79-4B11-B982-B4C219C69E5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74" r="1937"/>
          <a:stretch/>
        </p:blipFill>
        <p:spPr>
          <a:xfrm>
            <a:off x="2492340" y="1871156"/>
            <a:ext cx="2988967" cy="4067148"/>
          </a:xfrm>
        </p:spPr>
      </p:pic>
      <p:sp>
        <p:nvSpPr>
          <p:cNvPr id="6" name="TextBox 5">
            <a:extLst>
              <a:ext uri="{FF2B5EF4-FFF2-40B4-BE49-F238E27FC236}">
                <a16:creationId xmlns:a16="http://schemas.microsoft.com/office/drawing/2014/main" id="{03D05C96-9B4A-45A5-A438-50E66DB8EFD2}"/>
              </a:ext>
            </a:extLst>
          </p:cNvPr>
          <p:cNvSpPr txBox="1"/>
          <p:nvPr/>
        </p:nvSpPr>
        <p:spPr>
          <a:xfrm>
            <a:off x="5725482" y="2196570"/>
            <a:ext cx="4471639" cy="3416320"/>
          </a:xfrm>
          <a:prstGeom prst="rect">
            <a:avLst/>
          </a:prstGeom>
          <a:noFill/>
        </p:spPr>
        <p:txBody>
          <a:bodyPr wrap="square" rtlCol="0">
            <a:spAutoFit/>
          </a:bodyPr>
          <a:lstStyle/>
          <a:p>
            <a:r>
              <a:rPr lang="en-US" b="1" dirty="0"/>
              <a:t>Guide to Building Support for your Tribal Library </a:t>
            </a:r>
          </a:p>
          <a:p>
            <a:endParaRPr lang="en-US" b="1" dirty="0"/>
          </a:p>
          <a:p>
            <a:r>
              <a:rPr lang="en-US" dirty="0"/>
              <a:t>A joint project from the Rural, Native and Tribal Libraries of All Kinds (RNTLOAK) committee and the American Indian Library Association.</a:t>
            </a:r>
          </a:p>
          <a:p>
            <a:endParaRPr lang="en-US" dirty="0"/>
          </a:p>
          <a:p>
            <a:r>
              <a:rPr lang="en-US" dirty="0"/>
              <a:t>This step-by-step guides provides libraries with the tools to advocate for their library and opportunities for collaboration.  </a:t>
            </a:r>
          </a:p>
        </p:txBody>
      </p:sp>
    </p:spTree>
    <p:extLst>
      <p:ext uri="{BB962C8B-B14F-4D97-AF65-F5344CB8AC3E}">
        <p14:creationId xmlns:p14="http://schemas.microsoft.com/office/powerpoint/2010/main" val="261743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F9CA-0F88-4C6F-B26E-E3DEC913A641}"/>
              </a:ext>
            </a:extLst>
          </p:cNvPr>
          <p:cNvSpPr>
            <a:spLocks noGrp="1"/>
          </p:cNvSpPr>
          <p:nvPr>
            <p:ph type="title"/>
          </p:nvPr>
        </p:nvSpPr>
        <p:spPr/>
        <p:txBody>
          <a:bodyPr/>
          <a:lstStyle/>
          <a:p>
            <a:r>
              <a:rPr lang="en-US" dirty="0"/>
              <a:t>American Dream Literacy Initiative </a:t>
            </a:r>
          </a:p>
        </p:txBody>
      </p:sp>
      <p:pic>
        <p:nvPicPr>
          <p:cNvPr id="4" name="Online Media 3">
            <a:hlinkClick r:id="" action="ppaction://media"/>
            <a:extLst>
              <a:ext uri="{FF2B5EF4-FFF2-40B4-BE49-F238E27FC236}">
                <a16:creationId xmlns:a16="http://schemas.microsoft.com/office/drawing/2014/main" id="{603EC3C5-DAA5-4C58-B447-D4550290590C}"/>
              </a:ext>
            </a:extLst>
          </p:cNvPr>
          <p:cNvPicPr>
            <a:picLocks noGrp="1" noRot="1" noChangeAspect="1"/>
          </p:cNvPicPr>
          <p:nvPr>
            <p:ph idx="1"/>
            <a:videoFile r:link="rId1"/>
          </p:nvPr>
        </p:nvPicPr>
        <p:blipFill>
          <a:blip r:embed="rId3"/>
          <a:stretch>
            <a:fillRect/>
          </a:stretch>
        </p:blipFill>
        <p:spPr>
          <a:xfrm>
            <a:off x="2830852" y="1905000"/>
            <a:ext cx="7114709" cy="4002024"/>
          </a:xfrm>
          <a:prstGeom prst="rect">
            <a:avLst/>
          </a:prstGeom>
        </p:spPr>
      </p:pic>
    </p:spTree>
    <p:extLst>
      <p:ext uri="{BB962C8B-B14F-4D97-AF65-F5344CB8AC3E}">
        <p14:creationId xmlns:p14="http://schemas.microsoft.com/office/powerpoint/2010/main" val="1026027681"/>
      </p:ext>
    </p:extLst>
  </p:cSld>
  <p:clrMapOvr>
    <a:masterClrMapping/>
  </p:clrMapOvr>
</p:sld>
</file>

<file path=ppt/theme/theme1.xml><?xml version="1.0" encoding="utf-8"?>
<a:theme xmlns:a="http://schemas.openxmlformats.org/drawingml/2006/main" name="Wis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552</Words>
  <Application>Microsoft Office PowerPoint</Application>
  <PresentationFormat>Widescreen</PresentationFormat>
  <Paragraphs>72</Paragraphs>
  <Slides>14</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An Introduction to the Office for Diversity, Literacy and Outreach Services and its Resources </vt:lpstr>
      <vt:lpstr>What we’re talking about today</vt:lpstr>
      <vt:lpstr>An Introduction to ODLOS</vt:lpstr>
      <vt:lpstr>What we do </vt:lpstr>
      <vt:lpstr>Affiliates</vt:lpstr>
      <vt:lpstr>ODLOS Staff</vt:lpstr>
      <vt:lpstr>Outreach Toolkits</vt:lpstr>
      <vt:lpstr>Upcoming Toolkits</vt:lpstr>
      <vt:lpstr>American Dream Literacy Initiative </vt:lpstr>
      <vt:lpstr>American Dream Literacy Grant 10-Year Report</vt:lpstr>
      <vt:lpstr>National Bookmobile Day</vt:lpstr>
      <vt:lpstr>April 10, 2019</vt:lpstr>
      <vt:lpstr>Get involved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Office for Diversity, Literacy and Outreach Services and its Resources </dc:title>
  <dc:creator>Amber Hayes</dc:creator>
  <cp:lastModifiedBy>Amber Hayes</cp:lastModifiedBy>
  <cp:revision>6</cp:revision>
  <dcterms:created xsi:type="dcterms:W3CDTF">2018-07-27T19:26:10Z</dcterms:created>
  <dcterms:modified xsi:type="dcterms:W3CDTF">2018-09-04T21:14:03Z</dcterms:modified>
</cp:coreProperties>
</file>